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3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9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6" r:id="rId19"/>
    <p:sldId id="276" r:id="rId20"/>
    <p:sldId id="277" r:id="rId21"/>
    <p:sldId id="284" r:id="rId22"/>
    <p:sldId id="267" r:id="rId23"/>
    <p:sldId id="268" r:id="rId24"/>
    <p:sldId id="278" r:id="rId25"/>
    <p:sldId id="279" r:id="rId26"/>
    <p:sldId id="280" r:id="rId27"/>
    <p:sldId id="281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83" r:id="rId36"/>
    <p:sldId id="296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5A056E-6378-4901-94A0-ECC2A97652A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2688B-C473-4639-9A91-BFC5CA4F69CF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 smtClean="0">
              <a:latin typeface="Times New Roman" pitchFamily="18" charset="0"/>
              <a:cs typeface="Times New Roman" pitchFamily="18" charset="0"/>
            </a:rPr>
            <a:t>Scorpion insect toxin</a:t>
          </a:r>
          <a:endParaRPr lang="en-US" sz="2400" dirty="0">
            <a:latin typeface="Times New Roman" pitchFamily="18" charset="0"/>
            <a:cs typeface="Times New Roman" pitchFamily="18" charset="0"/>
          </a:endParaRPr>
        </a:p>
      </dgm:t>
    </dgm:pt>
    <dgm:pt modelId="{E2BC0F8C-874D-4B6F-B3E9-E1AFD3B61E74}" type="parTrans" cxnId="{31A3AD0E-D29B-4E90-B551-136C00F27126}">
      <dgm:prSet/>
      <dgm:spPr/>
      <dgm:t>
        <a:bodyPr/>
        <a:lstStyle/>
        <a:p>
          <a:endParaRPr lang="en-US" sz="2400">
            <a:latin typeface="Times New Roman" pitchFamily="18" charset="0"/>
            <a:cs typeface="Times New Roman" pitchFamily="18" charset="0"/>
          </a:endParaRPr>
        </a:p>
      </dgm:t>
    </dgm:pt>
    <dgm:pt modelId="{8914E2D9-F2D0-46FB-9289-1A7CEAD44014}" type="sibTrans" cxnId="{31A3AD0E-D29B-4E90-B551-136C00F27126}">
      <dgm:prSet/>
      <dgm:spPr/>
      <dgm:t>
        <a:bodyPr/>
        <a:lstStyle/>
        <a:p>
          <a:endParaRPr lang="en-US" sz="2400">
            <a:latin typeface="Times New Roman" pitchFamily="18" charset="0"/>
            <a:cs typeface="Times New Roman" pitchFamily="18" charset="0"/>
          </a:endParaRPr>
        </a:p>
      </dgm:t>
    </dgm:pt>
    <dgm:pt modelId="{7CFB22C2-E553-4802-B91D-EDFDDFC8F829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>
              <a:latin typeface="Times New Roman" pitchFamily="18" charset="0"/>
              <a:cs typeface="Times New Roman" pitchFamily="18" charset="0"/>
            </a:rPr>
            <a:t>Excitatory </a:t>
          </a:r>
          <a:r>
            <a:rPr lang="en-US" sz="2200" dirty="0" smtClean="0">
              <a:latin typeface="Times New Roman" pitchFamily="18" charset="0"/>
              <a:cs typeface="Times New Roman" pitchFamily="18" charset="0"/>
            </a:rPr>
            <a:t>(LqqIT1)</a:t>
          </a:r>
          <a:endParaRPr lang="en-US" sz="2200" dirty="0">
            <a:latin typeface="Times New Roman" pitchFamily="18" charset="0"/>
            <a:cs typeface="Times New Roman" pitchFamily="18" charset="0"/>
          </a:endParaRPr>
        </a:p>
      </dgm:t>
    </dgm:pt>
    <dgm:pt modelId="{C326FF41-6233-48B7-98EE-061383126919}" type="parTrans" cxnId="{D2FD39BA-E593-4E48-9EBA-34C3E400751F}">
      <dgm:prSet custT="1"/>
      <dgm:spPr/>
      <dgm:t>
        <a:bodyPr/>
        <a:lstStyle/>
        <a:p>
          <a:endParaRPr lang="en-US" sz="2400">
            <a:latin typeface="Times New Roman" pitchFamily="18" charset="0"/>
            <a:cs typeface="Times New Roman" pitchFamily="18" charset="0"/>
          </a:endParaRPr>
        </a:p>
      </dgm:t>
    </dgm:pt>
    <dgm:pt modelId="{F40BF2A5-B7DC-42FC-94FF-20170CE508A0}" type="sibTrans" cxnId="{D2FD39BA-E593-4E48-9EBA-34C3E400751F}">
      <dgm:prSet/>
      <dgm:spPr/>
      <dgm:t>
        <a:bodyPr/>
        <a:lstStyle/>
        <a:p>
          <a:endParaRPr lang="en-US" sz="2400">
            <a:latin typeface="Times New Roman" pitchFamily="18" charset="0"/>
            <a:cs typeface="Times New Roman" pitchFamily="18" charset="0"/>
          </a:endParaRPr>
        </a:p>
      </dgm:t>
    </dgm:pt>
    <dgm:pt modelId="{D662B726-C671-44FD-B5D1-2A1E4931DB34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>
              <a:latin typeface="Times New Roman" pitchFamily="18" charset="0"/>
              <a:cs typeface="Times New Roman" pitchFamily="18" charset="0"/>
            </a:rPr>
            <a:t>Depressant </a:t>
          </a:r>
          <a:r>
            <a:rPr lang="en-US" sz="2200" dirty="0" smtClean="0">
              <a:latin typeface="Times New Roman" pitchFamily="18" charset="0"/>
              <a:cs typeface="Times New Roman" pitchFamily="18" charset="0"/>
            </a:rPr>
            <a:t>(LqqIT2) </a:t>
          </a:r>
          <a:endParaRPr lang="en-US" sz="2200" dirty="0">
            <a:latin typeface="Times New Roman" pitchFamily="18" charset="0"/>
            <a:cs typeface="Times New Roman" pitchFamily="18" charset="0"/>
          </a:endParaRPr>
        </a:p>
      </dgm:t>
    </dgm:pt>
    <dgm:pt modelId="{FE73C4D0-98EB-4CDC-9001-603E75856ED1}" type="parTrans" cxnId="{F8E75741-FCB8-4E40-8788-B58FF9E5AF8B}">
      <dgm:prSet custT="1"/>
      <dgm:spPr/>
      <dgm:t>
        <a:bodyPr/>
        <a:lstStyle/>
        <a:p>
          <a:endParaRPr lang="en-US" sz="2400">
            <a:latin typeface="Times New Roman" pitchFamily="18" charset="0"/>
            <a:cs typeface="Times New Roman" pitchFamily="18" charset="0"/>
          </a:endParaRPr>
        </a:p>
      </dgm:t>
    </dgm:pt>
    <dgm:pt modelId="{1E8ED7BC-2A5C-4A60-8C9F-5FDF4D575411}" type="sibTrans" cxnId="{F8E75741-FCB8-4E40-8788-B58FF9E5AF8B}">
      <dgm:prSet/>
      <dgm:spPr/>
      <dgm:t>
        <a:bodyPr/>
        <a:lstStyle/>
        <a:p>
          <a:endParaRPr lang="en-US" sz="2400">
            <a:latin typeface="Times New Roman" pitchFamily="18" charset="0"/>
            <a:cs typeface="Times New Roman" pitchFamily="18" charset="0"/>
          </a:endParaRPr>
        </a:p>
      </dgm:t>
    </dgm:pt>
    <dgm:pt modelId="{DA8D02B7-D01F-4927-80E1-A89425E6D81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l-GR" sz="2400" dirty="0" smtClean="0">
              <a:latin typeface="Times New Roman" pitchFamily="18" charset="0"/>
              <a:cs typeface="Times New Roman" pitchFamily="18" charset="0"/>
            </a:rPr>
            <a:t>α</a:t>
          </a:r>
          <a:r>
            <a:rPr lang="en-US" sz="2400" dirty="0" smtClean="0">
              <a:latin typeface="Times New Roman" pitchFamily="18" charset="0"/>
              <a:cs typeface="Times New Roman" pitchFamily="18" charset="0"/>
            </a:rPr>
            <a:t> insect toxin</a:t>
          </a:r>
        </a:p>
        <a:p>
          <a:r>
            <a:rPr lang="en-US" sz="2400" dirty="0" smtClean="0">
              <a:latin typeface="Times New Roman" pitchFamily="18" charset="0"/>
              <a:cs typeface="Times New Roman" pitchFamily="18" charset="0"/>
            </a:rPr>
            <a:t>(</a:t>
          </a:r>
          <a:r>
            <a:rPr lang="en-US" sz="2400" dirty="0" err="1" smtClean="0">
              <a:latin typeface="Times New Roman" pitchFamily="18" charset="0"/>
              <a:cs typeface="Times New Roman" pitchFamily="18" charset="0"/>
            </a:rPr>
            <a:t>LqH</a:t>
          </a:r>
          <a:r>
            <a:rPr lang="el-GR" sz="2400" dirty="0" smtClean="0">
              <a:latin typeface="Times New Roman" pitchFamily="18" charset="0"/>
              <a:cs typeface="Times New Roman" pitchFamily="18" charset="0"/>
            </a:rPr>
            <a:t>α</a:t>
          </a:r>
          <a:r>
            <a:rPr lang="en-US" sz="2400" dirty="0" smtClean="0">
              <a:latin typeface="Times New Roman" pitchFamily="18" charset="0"/>
              <a:cs typeface="Times New Roman" pitchFamily="18" charset="0"/>
            </a:rPr>
            <a:t>IT) </a:t>
          </a:r>
          <a:endParaRPr lang="en-US" sz="2400" dirty="0">
            <a:latin typeface="Times New Roman" pitchFamily="18" charset="0"/>
            <a:cs typeface="Times New Roman" pitchFamily="18" charset="0"/>
          </a:endParaRPr>
        </a:p>
      </dgm:t>
    </dgm:pt>
    <dgm:pt modelId="{44877D1B-2BC0-405B-8548-B6E8AB54607E}" type="parTrans" cxnId="{01445497-D93F-4674-8FB4-1423DD63F53C}">
      <dgm:prSet/>
      <dgm:spPr/>
      <dgm:t>
        <a:bodyPr/>
        <a:lstStyle/>
        <a:p>
          <a:endParaRPr lang="en-US"/>
        </a:p>
      </dgm:t>
    </dgm:pt>
    <dgm:pt modelId="{1C108D8B-FD4B-4D16-B436-C2895E61E3AC}" type="sibTrans" cxnId="{01445497-D93F-4674-8FB4-1423DD63F53C}">
      <dgm:prSet/>
      <dgm:spPr/>
      <dgm:t>
        <a:bodyPr/>
        <a:lstStyle/>
        <a:p>
          <a:endParaRPr lang="en-US"/>
        </a:p>
      </dgm:t>
    </dgm:pt>
    <dgm:pt modelId="{8B96A1DA-4CFC-4CDA-9E71-EA344A560945}" type="pres">
      <dgm:prSet presAssocID="{B85A056E-6378-4901-94A0-ECC2A97652A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2B54218-EF66-4061-9C52-3311E2C792B7}" type="pres">
      <dgm:prSet presAssocID="{C642688B-C473-4639-9A91-BFC5CA4F69CF}" presName="root1" presStyleCnt="0"/>
      <dgm:spPr/>
    </dgm:pt>
    <dgm:pt modelId="{21C8F0E8-8E53-45B6-87A3-B6FDEB8E76D7}" type="pres">
      <dgm:prSet presAssocID="{C642688B-C473-4639-9A91-BFC5CA4F69CF}" presName="LevelOneTextNode" presStyleLbl="node0" presStyleIdx="0" presStyleCnt="1" custLinFactNeighborX="-3948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16712CA-D1C6-47D6-8324-943917846BCF}" type="pres">
      <dgm:prSet presAssocID="{C642688B-C473-4639-9A91-BFC5CA4F69CF}" presName="level2hierChild" presStyleCnt="0"/>
      <dgm:spPr/>
    </dgm:pt>
    <dgm:pt modelId="{CD1A20F4-65AD-4E7C-870E-39D075FAFB44}" type="pres">
      <dgm:prSet presAssocID="{C326FF41-6233-48B7-98EE-061383126919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0713BA6B-EE01-4471-A826-5466C57E877A}" type="pres">
      <dgm:prSet presAssocID="{C326FF41-6233-48B7-98EE-061383126919}" presName="connTx" presStyleLbl="parChTrans1D2" presStyleIdx="0" presStyleCnt="3"/>
      <dgm:spPr/>
      <dgm:t>
        <a:bodyPr/>
        <a:lstStyle/>
        <a:p>
          <a:endParaRPr lang="en-IN"/>
        </a:p>
      </dgm:t>
    </dgm:pt>
    <dgm:pt modelId="{ADAFE47F-D498-4995-8685-A279C1120378}" type="pres">
      <dgm:prSet presAssocID="{7CFB22C2-E553-4802-B91D-EDFDDFC8F829}" presName="root2" presStyleCnt="0"/>
      <dgm:spPr/>
    </dgm:pt>
    <dgm:pt modelId="{E06E6DAD-ED41-4CF0-90CE-F6618FA69FF2}" type="pres">
      <dgm:prSet presAssocID="{7CFB22C2-E553-4802-B91D-EDFDDFC8F829}" presName="LevelTwoTextNode" presStyleLbl="node2" presStyleIdx="0" presStyleCnt="3" custScaleX="99225" custLinFactNeighborX="-37032" custLinFactNeighborY="1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A332CC-6187-4BFC-9771-B27EB202E0D8}" type="pres">
      <dgm:prSet presAssocID="{7CFB22C2-E553-4802-B91D-EDFDDFC8F829}" presName="level3hierChild" presStyleCnt="0"/>
      <dgm:spPr/>
    </dgm:pt>
    <dgm:pt modelId="{47B0EB5B-C32F-4E36-BB9F-214B91011144}" type="pres">
      <dgm:prSet presAssocID="{FE73C4D0-98EB-4CDC-9001-603E75856ED1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5F2F5E5B-3B1E-434D-934D-2CF50FAF8223}" type="pres">
      <dgm:prSet presAssocID="{FE73C4D0-98EB-4CDC-9001-603E75856ED1}" presName="connTx" presStyleLbl="parChTrans1D2" presStyleIdx="1" presStyleCnt="3"/>
      <dgm:spPr/>
      <dgm:t>
        <a:bodyPr/>
        <a:lstStyle/>
        <a:p>
          <a:endParaRPr lang="en-IN"/>
        </a:p>
      </dgm:t>
    </dgm:pt>
    <dgm:pt modelId="{45E89934-4DE1-43E1-B4FC-8E96BA690D11}" type="pres">
      <dgm:prSet presAssocID="{D662B726-C671-44FD-B5D1-2A1E4931DB34}" presName="root2" presStyleCnt="0"/>
      <dgm:spPr/>
    </dgm:pt>
    <dgm:pt modelId="{25149882-5C91-4AA3-9A22-64B32975640A}" type="pres">
      <dgm:prSet presAssocID="{D662B726-C671-44FD-B5D1-2A1E4931DB34}" presName="LevelTwoTextNode" presStyleLbl="node2" presStyleIdx="1" presStyleCnt="3" custLinFactNeighborX="-34778" custLinFactNeighborY="2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985D40-9531-4548-B28E-1F1E6DF8B1B7}" type="pres">
      <dgm:prSet presAssocID="{D662B726-C671-44FD-B5D1-2A1E4931DB34}" presName="level3hierChild" presStyleCnt="0"/>
      <dgm:spPr/>
    </dgm:pt>
    <dgm:pt modelId="{55BFB7A5-2BDE-4643-8A5C-AD8E1858FE46}" type="pres">
      <dgm:prSet presAssocID="{44877D1B-2BC0-405B-8548-B6E8AB54607E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A734C5D3-A8E6-49CC-A215-838E7BBBC216}" type="pres">
      <dgm:prSet presAssocID="{44877D1B-2BC0-405B-8548-B6E8AB54607E}" presName="connTx" presStyleLbl="parChTrans1D2" presStyleIdx="2" presStyleCnt="3"/>
      <dgm:spPr/>
      <dgm:t>
        <a:bodyPr/>
        <a:lstStyle/>
        <a:p>
          <a:endParaRPr lang="en-IN"/>
        </a:p>
      </dgm:t>
    </dgm:pt>
    <dgm:pt modelId="{DB018A4E-219B-481B-BA0C-37C4571DC81B}" type="pres">
      <dgm:prSet presAssocID="{DA8D02B7-D01F-4927-80E1-A89425E6D811}" presName="root2" presStyleCnt="0"/>
      <dgm:spPr/>
    </dgm:pt>
    <dgm:pt modelId="{EBD7C3EA-9C55-4E28-B4BF-3E2E2AB724F3}" type="pres">
      <dgm:prSet presAssocID="{DA8D02B7-D01F-4927-80E1-A89425E6D811}" presName="LevelTwoTextNode" presStyleLbl="node2" presStyleIdx="2" presStyleCnt="3" custLinFactNeighborX="-35702" custLinFactNeighborY="1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9EE27B-F86F-4316-86A7-2647D8CB8B74}" type="pres">
      <dgm:prSet presAssocID="{DA8D02B7-D01F-4927-80E1-A89425E6D811}" presName="level3hierChild" presStyleCnt="0"/>
      <dgm:spPr/>
    </dgm:pt>
  </dgm:ptLst>
  <dgm:cxnLst>
    <dgm:cxn modelId="{D2FD39BA-E593-4E48-9EBA-34C3E400751F}" srcId="{C642688B-C473-4639-9A91-BFC5CA4F69CF}" destId="{7CFB22C2-E553-4802-B91D-EDFDDFC8F829}" srcOrd="0" destOrd="0" parTransId="{C326FF41-6233-48B7-98EE-061383126919}" sibTransId="{F40BF2A5-B7DC-42FC-94FF-20170CE508A0}"/>
    <dgm:cxn modelId="{31A3AD0E-D29B-4E90-B551-136C00F27126}" srcId="{B85A056E-6378-4901-94A0-ECC2A97652AB}" destId="{C642688B-C473-4639-9A91-BFC5CA4F69CF}" srcOrd="0" destOrd="0" parTransId="{E2BC0F8C-874D-4B6F-B3E9-E1AFD3B61E74}" sibTransId="{8914E2D9-F2D0-46FB-9289-1A7CEAD44014}"/>
    <dgm:cxn modelId="{352A2EFE-BA93-42E5-99E2-7039379A7D80}" type="presOf" srcId="{DA8D02B7-D01F-4927-80E1-A89425E6D811}" destId="{EBD7C3EA-9C55-4E28-B4BF-3E2E2AB724F3}" srcOrd="0" destOrd="0" presId="urn:microsoft.com/office/officeart/2005/8/layout/hierarchy2"/>
    <dgm:cxn modelId="{B4651900-B08D-4466-9281-4B7BCD3564C8}" type="presOf" srcId="{7CFB22C2-E553-4802-B91D-EDFDDFC8F829}" destId="{E06E6DAD-ED41-4CF0-90CE-F6618FA69FF2}" srcOrd="0" destOrd="0" presId="urn:microsoft.com/office/officeart/2005/8/layout/hierarchy2"/>
    <dgm:cxn modelId="{1DF55010-7954-4BB1-A31C-23911B47ADEC}" type="presOf" srcId="{B85A056E-6378-4901-94A0-ECC2A97652AB}" destId="{8B96A1DA-4CFC-4CDA-9E71-EA344A560945}" srcOrd="0" destOrd="0" presId="urn:microsoft.com/office/officeart/2005/8/layout/hierarchy2"/>
    <dgm:cxn modelId="{371721AC-68F6-48E4-BDD5-F3A89096AEFF}" type="presOf" srcId="{44877D1B-2BC0-405B-8548-B6E8AB54607E}" destId="{A734C5D3-A8E6-49CC-A215-838E7BBBC216}" srcOrd="1" destOrd="0" presId="urn:microsoft.com/office/officeart/2005/8/layout/hierarchy2"/>
    <dgm:cxn modelId="{AE43074B-816E-4221-908E-E0601A0E441F}" type="presOf" srcId="{FE73C4D0-98EB-4CDC-9001-603E75856ED1}" destId="{47B0EB5B-C32F-4E36-BB9F-214B91011144}" srcOrd="0" destOrd="0" presId="urn:microsoft.com/office/officeart/2005/8/layout/hierarchy2"/>
    <dgm:cxn modelId="{F8E75741-FCB8-4E40-8788-B58FF9E5AF8B}" srcId="{C642688B-C473-4639-9A91-BFC5CA4F69CF}" destId="{D662B726-C671-44FD-B5D1-2A1E4931DB34}" srcOrd="1" destOrd="0" parTransId="{FE73C4D0-98EB-4CDC-9001-603E75856ED1}" sibTransId="{1E8ED7BC-2A5C-4A60-8C9F-5FDF4D575411}"/>
    <dgm:cxn modelId="{43790F1D-BBE6-41C4-8940-17DE29A8BB2A}" type="presOf" srcId="{44877D1B-2BC0-405B-8548-B6E8AB54607E}" destId="{55BFB7A5-2BDE-4643-8A5C-AD8E1858FE46}" srcOrd="0" destOrd="0" presId="urn:microsoft.com/office/officeart/2005/8/layout/hierarchy2"/>
    <dgm:cxn modelId="{9804B279-798A-4E0C-BD25-F84D0CD28811}" type="presOf" srcId="{C642688B-C473-4639-9A91-BFC5CA4F69CF}" destId="{21C8F0E8-8E53-45B6-87A3-B6FDEB8E76D7}" srcOrd="0" destOrd="0" presId="urn:microsoft.com/office/officeart/2005/8/layout/hierarchy2"/>
    <dgm:cxn modelId="{D9D8B3F0-0A65-467B-9E85-79CF4992127E}" type="presOf" srcId="{C326FF41-6233-48B7-98EE-061383126919}" destId="{0713BA6B-EE01-4471-A826-5466C57E877A}" srcOrd="1" destOrd="0" presId="urn:microsoft.com/office/officeart/2005/8/layout/hierarchy2"/>
    <dgm:cxn modelId="{8C39E45C-0FAE-48BB-B1B5-61D00286FE35}" type="presOf" srcId="{D662B726-C671-44FD-B5D1-2A1E4931DB34}" destId="{25149882-5C91-4AA3-9A22-64B32975640A}" srcOrd="0" destOrd="0" presId="urn:microsoft.com/office/officeart/2005/8/layout/hierarchy2"/>
    <dgm:cxn modelId="{5B6F9387-3D68-4406-B9AB-41B99977708F}" type="presOf" srcId="{FE73C4D0-98EB-4CDC-9001-603E75856ED1}" destId="{5F2F5E5B-3B1E-434D-934D-2CF50FAF8223}" srcOrd="1" destOrd="0" presId="urn:microsoft.com/office/officeart/2005/8/layout/hierarchy2"/>
    <dgm:cxn modelId="{01445497-D93F-4674-8FB4-1423DD63F53C}" srcId="{C642688B-C473-4639-9A91-BFC5CA4F69CF}" destId="{DA8D02B7-D01F-4927-80E1-A89425E6D811}" srcOrd="2" destOrd="0" parTransId="{44877D1B-2BC0-405B-8548-B6E8AB54607E}" sibTransId="{1C108D8B-FD4B-4D16-B436-C2895E61E3AC}"/>
    <dgm:cxn modelId="{7DCA500A-5A37-4FDB-BC37-21A1EE4163EC}" type="presOf" srcId="{C326FF41-6233-48B7-98EE-061383126919}" destId="{CD1A20F4-65AD-4E7C-870E-39D075FAFB44}" srcOrd="0" destOrd="0" presId="urn:microsoft.com/office/officeart/2005/8/layout/hierarchy2"/>
    <dgm:cxn modelId="{F4B9753B-7E72-429C-A8D3-A226D3C7CFA6}" type="presParOf" srcId="{8B96A1DA-4CFC-4CDA-9E71-EA344A560945}" destId="{92B54218-EF66-4061-9C52-3311E2C792B7}" srcOrd="0" destOrd="0" presId="urn:microsoft.com/office/officeart/2005/8/layout/hierarchy2"/>
    <dgm:cxn modelId="{42D095D0-E576-466E-98F5-A4A5A09CECD4}" type="presParOf" srcId="{92B54218-EF66-4061-9C52-3311E2C792B7}" destId="{21C8F0E8-8E53-45B6-87A3-B6FDEB8E76D7}" srcOrd="0" destOrd="0" presId="urn:microsoft.com/office/officeart/2005/8/layout/hierarchy2"/>
    <dgm:cxn modelId="{994333F8-64BC-4859-B602-8C897CC63537}" type="presParOf" srcId="{92B54218-EF66-4061-9C52-3311E2C792B7}" destId="{516712CA-D1C6-47D6-8324-943917846BCF}" srcOrd="1" destOrd="0" presId="urn:microsoft.com/office/officeart/2005/8/layout/hierarchy2"/>
    <dgm:cxn modelId="{453AAA0D-CEFF-4AEE-9C98-CE1A77A5DF7F}" type="presParOf" srcId="{516712CA-D1C6-47D6-8324-943917846BCF}" destId="{CD1A20F4-65AD-4E7C-870E-39D075FAFB44}" srcOrd="0" destOrd="0" presId="urn:microsoft.com/office/officeart/2005/8/layout/hierarchy2"/>
    <dgm:cxn modelId="{A27030D1-4E02-497A-8D6B-D2C94F78C1A2}" type="presParOf" srcId="{CD1A20F4-65AD-4E7C-870E-39D075FAFB44}" destId="{0713BA6B-EE01-4471-A826-5466C57E877A}" srcOrd="0" destOrd="0" presId="urn:microsoft.com/office/officeart/2005/8/layout/hierarchy2"/>
    <dgm:cxn modelId="{BB2B0AEE-623D-4109-BCEA-3C0FD3D5E13E}" type="presParOf" srcId="{516712CA-D1C6-47D6-8324-943917846BCF}" destId="{ADAFE47F-D498-4995-8685-A279C1120378}" srcOrd="1" destOrd="0" presId="urn:microsoft.com/office/officeart/2005/8/layout/hierarchy2"/>
    <dgm:cxn modelId="{7688109C-B74F-4894-B9ED-DC4D0E876FC5}" type="presParOf" srcId="{ADAFE47F-D498-4995-8685-A279C1120378}" destId="{E06E6DAD-ED41-4CF0-90CE-F6618FA69FF2}" srcOrd="0" destOrd="0" presId="urn:microsoft.com/office/officeart/2005/8/layout/hierarchy2"/>
    <dgm:cxn modelId="{472FF817-F33F-4FCE-B29F-4C836B2C81E7}" type="presParOf" srcId="{ADAFE47F-D498-4995-8685-A279C1120378}" destId="{07A332CC-6187-4BFC-9771-B27EB202E0D8}" srcOrd="1" destOrd="0" presId="urn:microsoft.com/office/officeart/2005/8/layout/hierarchy2"/>
    <dgm:cxn modelId="{A6A43DFA-5C13-413B-B780-87A9EEA1DCEF}" type="presParOf" srcId="{516712CA-D1C6-47D6-8324-943917846BCF}" destId="{47B0EB5B-C32F-4E36-BB9F-214B91011144}" srcOrd="2" destOrd="0" presId="urn:microsoft.com/office/officeart/2005/8/layout/hierarchy2"/>
    <dgm:cxn modelId="{B85A2E48-4D53-416E-B459-A091C7575D70}" type="presParOf" srcId="{47B0EB5B-C32F-4E36-BB9F-214B91011144}" destId="{5F2F5E5B-3B1E-434D-934D-2CF50FAF8223}" srcOrd="0" destOrd="0" presId="urn:microsoft.com/office/officeart/2005/8/layout/hierarchy2"/>
    <dgm:cxn modelId="{7D9B392F-69BB-47B7-95DC-670BBD51B49D}" type="presParOf" srcId="{516712CA-D1C6-47D6-8324-943917846BCF}" destId="{45E89934-4DE1-43E1-B4FC-8E96BA690D11}" srcOrd="3" destOrd="0" presId="urn:microsoft.com/office/officeart/2005/8/layout/hierarchy2"/>
    <dgm:cxn modelId="{C7AE75C5-8371-4B3D-9190-3C7CED01F61D}" type="presParOf" srcId="{45E89934-4DE1-43E1-B4FC-8E96BA690D11}" destId="{25149882-5C91-4AA3-9A22-64B32975640A}" srcOrd="0" destOrd="0" presId="urn:microsoft.com/office/officeart/2005/8/layout/hierarchy2"/>
    <dgm:cxn modelId="{95DFD0F9-AAB5-44CF-A326-E261BB08A586}" type="presParOf" srcId="{45E89934-4DE1-43E1-B4FC-8E96BA690D11}" destId="{01985D40-9531-4548-B28E-1F1E6DF8B1B7}" srcOrd="1" destOrd="0" presId="urn:microsoft.com/office/officeart/2005/8/layout/hierarchy2"/>
    <dgm:cxn modelId="{A5B89C9A-7467-4B13-977A-D2ADDA920DF5}" type="presParOf" srcId="{516712CA-D1C6-47D6-8324-943917846BCF}" destId="{55BFB7A5-2BDE-4643-8A5C-AD8E1858FE46}" srcOrd="4" destOrd="0" presId="urn:microsoft.com/office/officeart/2005/8/layout/hierarchy2"/>
    <dgm:cxn modelId="{586915E5-2AAA-4127-9E9B-0489FF18B99F}" type="presParOf" srcId="{55BFB7A5-2BDE-4643-8A5C-AD8E1858FE46}" destId="{A734C5D3-A8E6-49CC-A215-838E7BBBC216}" srcOrd="0" destOrd="0" presId="urn:microsoft.com/office/officeart/2005/8/layout/hierarchy2"/>
    <dgm:cxn modelId="{06A0FCD1-C722-449B-8A5F-DCBAF5A6794E}" type="presParOf" srcId="{516712CA-D1C6-47D6-8324-943917846BCF}" destId="{DB018A4E-219B-481B-BA0C-37C4571DC81B}" srcOrd="5" destOrd="0" presId="urn:microsoft.com/office/officeart/2005/8/layout/hierarchy2"/>
    <dgm:cxn modelId="{28935890-98C4-4DF5-AC2F-F898D31A4483}" type="presParOf" srcId="{DB018A4E-219B-481B-BA0C-37C4571DC81B}" destId="{EBD7C3EA-9C55-4E28-B4BF-3E2E2AB724F3}" srcOrd="0" destOrd="0" presId="urn:microsoft.com/office/officeart/2005/8/layout/hierarchy2"/>
    <dgm:cxn modelId="{AD8F6F5C-5C77-4DA3-85DD-932869B2C544}" type="presParOf" srcId="{DB018A4E-219B-481B-BA0C-37C4571DC81B}" destId="{7F9EE27B-F86F-4316-86A7-2647D8CB8B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7011A-C939-47C1-83C6-4B505919A39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EA8EE-305C-47C0-930C-B537C9195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821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FF6CC7-A69E-4CF3-98A0-9CD67DEA5EA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EA8EE-305C-47C0-930C-B537C91955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4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4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5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4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2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0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4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3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1109-E8AC-44BC-BB2C-353B2EF7ABE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7A627-FD38-433F-B14F-803DABDF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9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journal/toxicology-in-vitro/vol/94/suppl/C" TargetMode="External"/><Relationship Id="rId2" Type="http://schemas.openxmlformats.org/officeDocument/2006/relationships/hyperlink" Target="https://www.sciencedirect.com/journal/toxicology-in-vitr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hyperlink" Target="https://s100.copyright.com/AppDispatchServlet?publisherName=ELS&amp;contentID=S0887233323001868&amp;orderBeanReset=true" TargetMode="External"/><Relationship Id="rId4" Type="http://schemas.openxmlformats.org/officeDocument/2006/relationships/hyperlink" Target="https://doi.org/10.1016/j.tiv.2023.105737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976" y="2507823"/>
            <a:ext cx="10515600" cy="1325563"/>
          </a:xfrm>
        </p:spPr>
        <p:txBody>
          <a:bodyPr/>
          <a:lstStyle/>
          <a:p>
            <a:r>
              <a:rPr lang="en-US" dirty="0" err="1" smtClean="0"/>
              <a:t>Entomopathogenic</a:t>
            </a:r>
            <a:r>
              <a:rPr lang="en-US" dirty="0" smtClean="0"/>
              <a:t> Fungi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27782-558D-4B9D-9D98-46A6D20CDE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70" name="Title 1"/>
          <p:cNvSpPr txBox="1">
            <a:spLocks/>
          </p:cNvSpPr>
          <p:nvPr/>
        </p:nvSpPr>
        <p:spPr bwMode="auto">
          <a:xfrm>
            <a:off x="1957388" y="260350"/>
            <a:ext cx="82296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Entomopathogenic Fungi - Drawbacks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810000" y="1112838"/>
            <a:ext cx="45720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efficacy in killing the host</a:t>
            </a:r>
          </a:p>
          <a:p>
            <a:pPr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 towards abiotic stress</a:t>
            </a:r>
          </a:p>
          <a:p>
            <a:pPr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crop loss even after infection</a:t>
            </a: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5597525" y="1654175"/>
            <a:ext cx="99695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3800">
                <a:solidFill>
                  <a:srgbClr val="124E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1273" name="Group 8"/>
          <p:cNvGrpSpPr>
            <a:grpSpLocks/>
          </p:cNvGrpSpPr>
          <p:nvPr/>
        </p:nvGrpSpPr>
        <p:grpSpPr bwMode="auto">
          <a:xfrm>
            <a:off x="4095751" y="4621214"/>
            <a:ext cx="3952875" cy="1470025"/>
            <a:chOff x="1961534" y="4614139"/>
            <a:chExt cx="5220930" cy="1469922"/>
          </a:xfrm>
        </p:grpSpPr>
        <p:sp>
          <p:nvSpPr>
            <p:cNvPr id="10" name="Rounded Rectangle 9"/>
            <p:cNvSpPr/>
            <p:nvPr/>
          </p:nvSpPr>
          <p:spPr>
            <a:xfrm>
              <a:off x="1961534" y="4614139"/>
              <a:ext cx="5220930" cy="619082"/>
            </a:xfrm>
            <a:prstGeom prst="roundRect">
              <a:avLst/>
            </a:prstGeom>
            <a:solidFill>
              <a:srgbClr val="F0F0F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2060"/>
                  </a:solidFill>
                </a:rPr>
                <a:t>Reduction in Lethal spore dosage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61534" y="5464979"/>
              <a:ext cx="5220930" cy="619082"/>
            </a:xfrm>
            <a:prstGeom prst="roundRect">
              <a:avLst/>
            </a:prstGeom>
            <a:solidFill>
              <a:srgbClr val="F0F0F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2060"/>
                  </a:solidFill>
                </a:rPr>
                <a:t>Reduction in Lethal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8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Major areas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Mass production, formulation and application.</a:t>
            </a:r>
          </a:p>
          <a:p>
            <a:r>
              <a:rPr lang="en-US" dirty="0" smtClean="0"/>
              <a:t>Studies on toxins produced by entomopathogenic fungi</a:t>
            </a:r>
          </a:p>
          <a:p>
            <a:r>
              <a:rPr lang="en-US" dirty="0" smtClean="0"/>
              <a:t>Strain improvement by following methods like</a:t>
            </a:r>
          </a:p>
          <a:p>
            <a:pPr marL="457200" indent="-457200"/>
            <a:r>
              <a:rPr lang="en-US" dirty="0" smtClean="0"/>
              <a:t>Transformation </a:t>
            </a:r>
          </a:p>
          <a:p>
            <a:pPr marL="457200" indent="-457200"/>
            <a:r>
              <a:rPr lang="en-US" dirty="0" smtClean="0"/>
              <a:t>Over expressing the extracellular enzymes </a:t>
            </a:r>
          </a:p>
          <a:p>
            <a:pPr marL="457200" indent="-457200"/>
            <a:r>
              <a:rPr lang="en-US" dirty="0" smtClean="0"/>
              <a:t>Engineering entomopathogenic fungi to express </a:t>
            </a:r>
            <a:r>
              <a:rPr lang="en-US" dirty="0" err="1" smtClean="0"/>
              <a:t>neuro</a:t>
            </a:r>
            <a:r>
              <a:rPr lang="en-US" dirty="0" smtClean="0"/>
              <a:t> toxin genes in order to enhance the virulence</a:t>
            </a:r>
            <a:r>
              <a:rPr lang="en-US" dirty="0" smtClean="0"/>
              <a:t>.</a:t>
            </a:r>
          </a:p>
          <a:p>
            <a:pPr marL="457200" indent="-457200"/>
            <a:r>
              <a:rPr lang="en-US" dirty="0" smtClean="0"/>
              <a:t>In vitro anticancer effects (Breast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1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Mass production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/>
              <a:t>A considerable effort has been made to establish entomopathogenic fungi</a:t>
            </a:r>
            <a:r>
              <a:rPr lang="en-US" sz="1800" i="1" dirty="0"/>
              <a:t> </a:t>
            </a:r>
            <a:r>
              <a:rPr lang="en-US" sz="1800" dirty="0"/>
              <a:t>as a commercial </a:t>
            </a:r>
            <a:r>
              <a:rPr lang="en-US" sz="1800" dirty="0" err="1"/>
              <a:t>mycopesticide</a:t>
            </a:r>
            <a:r>
              <a:rPr lang="en-US" sz="1800" dirty="0"/>
              <a:t> by using </a:t>
            </a:r>
            <a:r>
              <a:rPr lang="en-US" sz="1800" dirty="0">
                <a:solidFill>
                  <a:srgbClr val="FF0000"/>
                </a:solidFill>
              </a:rPr>
              <a:t>Solid State Fermentation </a:t>
            </a:r>
            <a:r>
              <a:rPr lang="en-US" sz="1800" dirty="0"/>
              <a:t>(SSF) as a suitable method for mass production</a:t>
            </a:r>
          </a:p>
          <a:p>
            <a:pPr algn="just"/>
            <a:r>
              <a:rPr lang="en-US" sz="1800" dirty="0"/>
              <a:t>Conidia produced by SSF are considered to be similar to those produced on insect cadavers </a:t>
            </a:r>
          </a:p>
          <a:p>
            <a:pPr algn="just"/>
            <a:r>
              <a:rPr lang="en-US" sz="1800" dirty="0"/>
              <a:t>A comparative study shows production of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baseline="30000" dirty="0">
                <a:solidFill>
                  <a:srgbClr val="FF0000"/>
                </a:solidFill>
              </a:rPr>
              <a:t>13</a:t>
            </a:r>
            <a:r>
              <a:rPr lang="en-US" sz="1800" dirty="0">
                <a:solidFill>
                  <a:srgbClr val="FF0000"/>
                </a:solidFill>
              </a:rPr>
              <a:t> conidia</a:t>
            </a:r>
            <a:r>
              <a:rPr lang="en-US" sz="1800" dirty="0"/>
              <a:t>, costs the same as </a:t>
            </a:r>
            <a:r>
              <a:rPr lang="en-US" sz="1800" dirty="0">
                <a:solidFill>
                  <a:srgbClr val="FF0000"/>
                </a:solidFill>
              </a:rPr>
              <a:t>chemical insecticides used per hectare</a:t>
            </a:r>
            <a:r>
              <a:rPr lang="en-US" sz="1800" dirty="0"/>
              <a:t>. This high production efficiency leads to the development of consciousness to mass produce conidia of entomopathogenic fungi in a cost effective way</a:t>
            </a:r>
          </a:p>
          <a:p>
            <a:pPr algn="just"/>
            <a:r>
              <a:rPr lang="en-US" sz="1800" dirty="0"/>
              <a:t>It is preferred in order to produce many industrially important enzymes and antibiotics due to </a:t>
            </a:r>
            <a:r>
              <a:rPr lang="en-US" sz="1800" dirty="0">
                <a:solidFill>
                  <a:srgbClr val="FF0000"/>
                </a:solidFill>
              </a:rPr>
              <a:t>high productivity, low cost and easier downstream processing </a:t>
            </a:r>
          </a:p>
          <a:p>
            <a:pPr algn="just"/>
            <a:r>
              <a:rPr lang="en-US" sz="1800" dirty="0"/>
              <a:t>The maintenance of conidial viability in formulations during storage is crucial for obtaining effective insect control in the field</a:t>
            </a:r>
            <a:endParaRPr lang="en-US" sz="1800" dirty="0">
              <a:solidFill>
                <a:srgbClr val="FF33CC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1800" b="1" dirty="0"/>
          </a:p>
          <a:p>
            <a:pPr>
              <a:lnSpc>
                <a:spcPct val="90000"/>
              </a:lnSpc>
            </a:pPr>
            <a:r>
              <a:rPr lang="en-US" sz="1800" dirty="0"/>
              <a:t>Compatibility between production, formulation and application techniques is vital for the successful use of microbial </a:t>
            </a:r>
            <a:r>
              <a:rPr lang="en-US" sz="1800" dirty="0" err="1"/>
              <a:t>biopesticides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658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Mass production – </a:t>
            </a:r>
            <a:r>
              <a:rPr lang="en-US" sz="2800" i="1" dirty="0"/>
              <a:t>B. </a:t>
            </a:r>
            <a:r>
              <a:rPr lang="en-US" sz="2800" i="1" dirty="0" err="1"/>
              <a:t>bassiana</a:t>
            </a:r>
            <a:endParaRPr lang="en-US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2514600"/>
            <a:ext cx="3657600" cy="2743200"/>
          </a:xfrm>
          <a:noFill/>
          <a:ln/>
        </p:spPr>
      </p:pic>
      <p:pic>
        <p:nvPicPr>
          <p:cNvPr id="6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794375" y="2514600"/>
            <a:ext cx="3657600" cy="2743200"/>
          </a:xfrm>
          <a:noFill/>
          <a:ln/>
        </p:spPr>
      </p:pic>
      <p:sp>
        <p:nvSpPr>
          <p:cNvPr id="7" name="Rectangle 6"/>
          <p:cNvSpPr/>
          <p:nvPr/>
        </p:nvSpPr>
        <p:spPr>
          <a:xfrm>
            <a:off x="2362200" y="5486401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Rice – 40% Humidity</a:t>
            </a:r>
            <a:endParaRPr lang="en-US" b="1" dirty="0">
              <a:latin typeface="Times New Roman" pitchFamily="18" charset="0"/>
            </a:endParaRPr>
          </a:p>
          <a:p>
            <a:pPr eaLnBrk="0" hangingPunct="0"/>
            <a:r>
              <a:rPr lang="en-US" dirty="0">
                <a:latin typeface="Times New Roman" pitchFamily="18" charset="0"/>
              </a:rPr>
              <a:t>Spore output 5.6x10</a:t>
            </a:r>
            <a:r>
              <a:rPr lang="en-US" baseline="30000" dirty="0">
                <a:latin typeface="Times New Roman" pitchFamily="18" charset="0"/>
              </a:rPr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5410201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Sorghum+rice bran – 30% Humidity</a:t>
            </a:r>
            <a:endParaRPr lang="en-US" b="1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Spore output 1.3x10</a:t>
            </a:r>
            <a:r>
              <a:rPr lang="en-US" baseline="30000" dirty="0">
                <a:latin typeface="Times New Roman" pitchFamily="18" charset="0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8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Mass production – </a:t>
            </a:r>
            <a:r>
              <a:rPr lang="en-US" sz="2800" i="1" dirty="0"/>
              <a:t>M. </a:t>
            </a:r>
            <a:r>
              <a:rPr lang="en-US" sz="2800" i="1" dirty="0" err="1"/>
              <a:t>anisopliae</a:t>
            </a:r>
            <a:endParaRPr lang="en-US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2514600"/>
            <a:ext cx="3657600" cy="2743200"/>
          </a:xfrm>
          <a:noFill/>
          <a:ln/>
        </p:spPr>
      </p:pic>
      <p:pic>
        <p:nvPicPr>
          <p:cNvPr id="6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794375" y="2516982"/>
            <a:ext cx="3654425" cy="2740819"/>
          </a:xfrm>
          <a:noFill/>
          <a:ln/>
        </p:spPr>
      </p:pic>
      <p:sp>
        <p:nvSpPr>
          <p:cNvPr id="7" name="Rectangle 6"/>
          <p:cNvSpPr/>
          <p:nvPr/>
        </p:nvSpPr>
        <p:spPr>
          <a:xfrm>
            <a:off x="2133600" y="5562601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Rice – 40% Humidity</a:t>
            </a:r>
          </a:p>
          <a:p>
            <a:pPr eaLnBrk="0" hangingPunct="0"/>
            <a:r>
              <a:rPr lang="en-US" dirty="0">
                <a:latin typeface="Times New Roman" pitchFamily="18" charset="0"/>
              </a:rPr>
              <a:t>Spore output - 1.1x10</a:t>
            </a:r>
            <a:r>
              <a:rPr lang="en-US" baseline="30000" dirty="0">
                <a:latin typeface="Times New Roman" pitchFamily="18" charset="0"/>
              </a:rPr>
              <a:t>9</a:t>
            </a:r>
            <a:r>
              <a:rPr lang="en-US" dirty="0">
                <a:latin typeface="Times New Roman" pitchFamily="18" charset="0"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54102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Rice – 65% Humidity</a:t>
            </a:r>
          </a:p>
          <a:p>
            <a:pPr eaLnBrk="0" hangingPunct="0"/>
            <a:r>
              <a:rPr lang="en-US" dirty="0">
                <a:latin typeface="Times New Roman" pitchFamily="18" charset="0"/>
              </a:rPr>
              <a:t>Spore output 1.99x10</a:t>
            </a:r>
            <a:r>
              <a:rPr lang="en-US" baseline="30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</a:t>
            </a:r>
            <a:endParaRPr lang="en-US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7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Mass production – </a:t>
            </a:r>
            <a:r>
              <a:rPr lang="en-US" sz="2800" i="1" dirty="0"/>
              <a:t>B. </a:t>
            </a:r>
            <a:r>
              <a:rPr lang="en-US" sz="2800" i="1" dirty="0" err="1"/>
              <a:t>bassiana</a:t>
            </a:r>
            <a:endParaRPr lang="en-US" i="1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2514600"/>
            <a:ext cx="3657600" cy="2743200"/>
          </a:xfrm>
          <a:noFill/>
          <a:ln/>
        </p:spPr>
      </p:pic>
      <p:pic>
        <p:nvPicPr>
          <p:cNvPr id="6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794375" y="2514600"/>
            <a:ext cx="3657600" cy="2743200"/>
          </a:xfrm>
          <a:noFill/>
          <a:ln/>
        </p:spPr>
      </p:pic>
      <p:sp>
        <p:nvSpPr>
          <p:cNvPr id="7" name="Rectangle 6"/>
          <p:cNvSpPr/>
          <p:nvPr/>
        </p:nvSpPr>
        <p:spPr>
          <a:xfrm>
            <a:off x="1828800" y="5562601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Rice with 1% yeast extract</a:t>
            </a:r>
            <a:endParaRPr lang="en-US" b="1" dirty="0">
              <a:latin typeface="Times New Roman" pitchFamily="18" charset="0"/>
            </a:endParaRPr>
          </a:p>
          <a:p>
            <a:pPr eaLnBrk="0" hangingPunct="0"/>
            <a:r>
              <a:rPr lang="en-US" dirty="0">
                <a:latin typeface="Times New Roman" pitchFamily="18" charset="0"/>
              </a:rPr>
              <a:t>Spore output 2.52x10</a:t>
            </a:r>
            <a:r>
              <a:rPr lang="en-US" baseline="30000" dirty="0">
                <a:latin typeface="Times New Roman" pitchFamily="18" charset="0"/>
              </a:rPr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5562601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Sorghum with 1% yeast extract</a:t>
            </a:r>
            <a:endParaRPr lang="en-US" b="1" dirty="0">
              <a:latin typeface="Times New Roman" pitchFamily="18" charset="0"/>
            </a:endParaRPr>
          </a:p>
          <a:p>
            <a:pPr eaLnBrk="0" hangingPunct="0"/>
            <a:r>
              <a:rPr lang="en-US" dirty="0">
                <a:latin typeface="Times New Roman" pitchFamily="18" charset="0"/>
              </a:rPr>
              <a:t>Spore output  3.6x10</a:t>
            </a:r>
            <a:r>
              <a:rPr lang="en-US" baseline="30000" dirty="0">
                <a:latin typeface="Times New Roman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5466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8080"/>
            <a:ext cx="10515600" cy="1054242"/>
          </a:xfrm>
        </p:spPr>
        <p:txBody>
          <a:bodyPr/>
          <a:lstStyle/>
          <a:p>
            <a:r>
              <a:rPr lang="en-US" sz="2800" dirty="0"/>
              <a:t>Formulation and Application of </a:t>
            </a:r>
            <a:r>
              <a:rPr lang="en-US" sz="2800" dirty="0" err="1"/>
              <a:t>Mycoinsecticides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87104" y="477672"/>
            <a:ext cx="10549720" cy="616878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Compatibility between production, formulation and application techniques is vital for the successful use.</a:t>
            </a:r>
          </a:p>
          <a:p>
            <a:pPr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Formulation is important in terms of improved survival during storage, persistence in the field and ease of application.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Can be formulated as </a:t>
            </a:r>
            <a:r>
              <a:rPr lang="en-US" sz="2000" dirty="0" err="1">
                <a:solidFill>
                  <a:srgbClr val="FF0000"/>
                </a:solidFill>
              </a:rPr>
              <a:t>wettable</a:t>
            </a:r>
            <a:r>
              <a:rPr lang="en-US" sz="2000" dirty="0">
                <a:solidFill>
                  <a:srgbClr val="FF0000"/>
                </a:solidFill>
              </a:rPr>
              <a:t> power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oil formulations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Powder formulations </a:t>
            </a:r>
            <a:r>
              <a:rPr lang="en-US" sz="2000" dirty="0"/>
              <a:t>can be done in talc, silica gel, powdered rice and cornstarch. </a:t>
            </a:r>
            <a:r>
              <a:rPr lang="en-US" sz="2000" dirty="0" err="1"/>
              <a:t>Algination</a:t>
            </a:r>
            <a:r>
              <a:rPr lang="en-US" sz="2000" dirty="0"/>
              <a:t> is also reported.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Viability</a:t>
            </a:r>
            <a:r>
              <a:rPr lang="en-US" sz="2000" dirty="0"/>
              <a:t> retains for just </a:t>
            </a:r>
            <a:r>
              <a:rPr lang="en-US" sz="2000" dirty="0">
                <a:solidFill>
                  <a:srgbClr val="FF0000"/>
                </a:solidFill>
              </a:rPr>
              <a:t>1-8 months </a:t>
            </a:r>
            <a:r>
              <a:rPr lang="en-US" sz="2000" dirty="0"/>
              <a:t>when stored at room temperature but can retain for </a:t>
            </a:r>
            <a:r>
              <a:rPr lang="en-US" sz="2000" dirty="0">
                <a:solidFill>
                  <a:srgbClr val="FF0000"/>
                </a:solidFill>
              </a:rPr>
              <a:t>7 years </a:t>
            </a:r>
            <a:r>
              <a:rPr lang="en-US" sz="2000" dirty="0"/>
              <a:t>when stored </a:t>
            </a:r>
            <a:r>
              <a:rPr lang="en-US" sz="2000" dirty="0">
                <a:solidFill>
                  <a:srgbClr val="FF0000"/>
                </a:solidFill>
              </a:rPr>
              <a:t>under low </a:t>
            </a:r>
            <a:r>
              <a:rPr lang="en-US" sz="2000" dirty="0"/>
              <a:t>temperatures.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Ultra low volume (ULV) spraying, rotary atomizers, </a:t>
            </a:r>
            <a:r>
              <a:rPr lang="en-US" sz="2000" dirty="0" err="1"/>
              <a:t>electrostatically</a:t>
            </a:r>
            <a:r>
              <a:rPr lang="en-US" sz="2000" dirty="0"/>
              <a:t>-charged </a:t>
            </a:r>
            <a:r>
              <a:rPr lang="en-US" sz="2000" dirty="0">
                <a:solidFill>
                  <a:srgbClr val="FF0000"/>
                </a:solidFill>
              </a:rPr>
              <a:t>ULV sprayers</a:t>
            </a:r>
            <a:r>
              <a:rPr lang="en-US" sz="2000" dirty="0"/>
              <a:t>, hydraulic spray systems etc have been used.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Spray supplements like surfactants, emulsifiers, dispersing agents, </a:t>
            </a:r>
            <a:r>
              <a:rPr lang="en-US" sz="2000" dirty="0" err="1"/>
              <a:t>antievaporants</a:t>
            </a:r>
            <a:r>
              <a:rPr lang="en-US" sz="2000" dirty="0"/>
              <a:t> etc may be necessary for efficient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249742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293" y="131928"/>
            <a:ext cx="7162800" cy="48222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2800" dirty="0"/>
              <a:t>Formulation of the mass produced conidia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87104" y="928048"/>
            <a:ext cx="10466696" cy="592995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1800" dirty="0"/>
              <a:t>It is imperative to assess the shelf-life of the mass produced conidia and increase the shelf life during storage with proper formulations</a:t>
            </a:r>
            <a:endParaRPr lang="en-US" sz="1800" dirty="0">
              <a:solidFill>
                <a:srgbClr val="008000"/>
              </a:solidFill>
            </a:endParaRPr>
          </a:p>
          <a:p>
            <a:pPr lvl="1">
              <a:lnSpc>
                <a:spcPct val="80000"/>
              </a:lnSpc>
              <a:buBlip>
                <a:blip r:embed="rId2"/>
              </a:buBlip>
              <a:defRPr/>
            </a:pPr>
            <a:r>
              <a:rPr lang="en-US" sz="1800" dirty="0">
                <a:solidFill>
                  <a:srgbClr val="0070C0"/>
                </a:solidFill>
              </a:rPr>
              <a:t>Dry matrix: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Diatomaceous earth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Fullers earth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Kaolin</a:t>
            </a:r>
          </a:p>
          <a:p>
            <a:pPr lvl="1">
              <a:lnSpc>
                <a:spcPct val="80000"/>
              </a:lnSpc>
              <a:buBlip>
                <a:blip r:embed="rId2"/>
              </a:buBlip>
              <a:defRPr/>
            </a:pPr>
            <a:r>
              <a:rPr lang="en-US" sz="1800" dirty="0">
                <a:solidFill>
                  <a:srgbClr val="0070C0"/>
                </a:solidFill>
              </a:rPr>
              <a:t>Oils: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Coconut oil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Mustard oil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Soybean oil</a:t>
            </a:r>
          </a:p>
          <a:p>
            <a:pPr lvl="1">
              <a:lnSpc>
                <a:spcPct val="80000"/>
              </a:lnSpc>
              <a:buBlip>
                <a:blip r:embed="rId2"/>
              </a:buBlip>
              <a:defRPr/>
            </a:pPr>
            <a:r>
              <a:rPr lang="en-US" sz="1800" dirty="0">
                <a:solidFill>
                  <a:srgbClr val="0070C0"/>
                </a:solidFill>
              </a:rPr>
              <a:t>Oil and water emulsions: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Coconut oil and water emulsion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Mustard oil and water emulsion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r>
              <a:rPr lang="en-US" dirty="0" smtClean="0"/>
              <a:t>Soybean oil and water emulsion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  <a:defRPr/>
            </a:pPr>
            <a:endParaRPr lang="en-US" dirty="0" smtClean="0">
              <a:solidFill>
                <a:srgbClr val="0070C0"/>
              </a:solidFill>
            </a:endParaRPr>
          </a:p>
          <a:p>
            <a:pPr lvl="1">
              <a:lnSpc>
                <a:spcPct val="80000"/>
              </a:lnSpc>
              <a:buBlip>
                <a:blip r:embed="rId2"/>
              </a:buBlip>
              <a:defRPr/>
            </a:pPr>
            <a:r>
              <a:rPr lang="en-US" sz="1800" dirty="0">
                <a:solidFill>
                  <a:srgbClr val="0070C0"/>
                </a:solidFill>
              </a:rPr>
              <a:t>Sodium alginate encapsulation</a:t>
            </a:r>
          </a:p>
          <a:p>
            <a:pPr lvl="1">
              <a:lnSpc>
                <a:spcPct val="80000"/>
              </a:lnSpc>
              <a:buNone/>
              <a:defRPr/>
            </a:pP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900" dirty="0"/>
              <a:t>Conidial viability checked by ability of conidia to germinate in the agar-microscope slide assay by at the end on each month up to six months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2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6A5A9-F513-4AC6-9D36-5DB733A9879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4" name="Title 1"/>
          <p:cNvSpPr txBox="1">
            <a:spLocks/>
          </p:cNvSpPr>
          <p:nvPr/>
        </p:nvSpPr>
        <p:spPr bwMode="auto">
          <a:xfrm>
            <a:off x="1924050" y="223839"/>
            <a:ext cx="82296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to Increase the potency </a:t>
            </a:r>
          </a:p>
        </p:txBody>
      </p:sp>
      <p:sp>
        <p:nvSpPr>
          <p:cNvPr id="7" name="Freeform 6"/>
          <p:cNvSpPr/>
          <p:nvPr/>
        </p:nvSpPr>
        <p:spPr>
          <a:xfrm>
            <a:off x="1501776" y="2224088"/>
            <a:ext cx="1814513" cy="1060450"/>
          </a:xfrm>
          <a:custGeom>
            <a:avLst/>
            <a:gdLst>
              <a:gd name="connsiteX0" fmla="*/ 0 w 5483451"/>
              <a:gd name="connsiteY0" fmla="*/ 241846 h 1934765"/>
              <a:gd name="connsiteX1" fmla="*/ 4516069 w 5483451"/>
              <a:gd name="connsiteY1" fmla="*/ 241846 h 1934765"/>
              <a:gd name="connsiteX2" fmla="*/ 4516069 w 5483451"/>
              <a:gd name="connsiteY2" fmla="*/ 0 h 1934765"/>
              <a:gd name="connsiteX3" fmla="*/ 5483451 w 5483451"/>
              <a:gd name="connsiteY3" fmla="*/ 967383 h 1934765"/>
              <a:gd name="connsiteX4" fmla="*/ 4516069 w 5483451"/>
              <a:gd name="connsiteY4" fmla="*/ 1934765 h 1934765"/>
              <a:gd name="connsiteX5" fmla="*/ 4516069 w 5483451"/>
              <a:gd name="connsiteY5" fmla="*/ 1692919 h 1934765"/>
              <a:gd name="connsiteX6" fmla="*/ 0 w 5483451"/>
              <a:gd name="connsiteY6" fmla="*/ 1692919 h 1934765"/>
              <a:gd name="connsiteX7" fmla="*/ 0 w 5483451"/>
              <a:gd name="connsiteY7" fmla="*/ 241846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451" h="1934765">
                <a:moveTo>
                  <a:pt x="0" y="241846"/>
                </a:moveTo>
                <a:lnTo>
                  <a:pt x="4516069" y="241846"/>
                </a:lnTo>
                <a:lnTo>
                  <a:pt x="4516069" y="0"/>
                </a:lnTo>
                <a:lnTo>
                  <a:pt x="5483451" y="967383"/>
                </a:lnTo>
                <a:lnTo>
                  <a:pt x="4516069" y="1934765"/>
                </a:lnTo>
                <a:lnTo>
                  <a:pt x="4516069" y="1692919"/>
                </a:lnTo>
                <a:lnTo>
                  <a:pt x="0" y="1692919"/>
                </a:lnTo>
                <a:lnTo>
                  <a:pt x="0" y="24184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  <a:ln>
            <a:solidFill>
              <a:schemeClr val="accent4">
                <a:lumMod val="60000"/>
                <a:lumOff val="40000"/>
                <a:alpha val="90000"/>
              </a:schemeClr>
            </a:solidFill>
          </a:ln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9210" tIns="271056" rIns="754747" bIns="271056" spcCol="1270"/>
          <a:lstStyle/>
          <a:p>
            <a:pPr algn="ctr" defTabSz="2133600">
              <a:lnSpc>
                <a:spcPct val="90000"/>
              </a:lnSpc>
              <a:spcAft>
                <a:spcPct val="35000"/>
              </a:spcAft>
              <a:defRPr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8697914" y="5149850"/>
            <a:ext cx="1970087" cy="1062038"/>
          </a:xfrm>
          <a:custGeom>
            <a:avLst/>
            <a:gdLst>
              <a:gd name="connsiteX0" fmla="*/ 0 w 5483451"/>
              <a:gd name="connsiteY0" fmla="*/ 241846 h 1934765"/>
              <a:gd name="connsiteX1" fmla="*/ 4516069 w 5483451"/>
              <a:gd name="connsiteY1" fmla="*/ 241846 h 1934765"/>
              <a:gd name="connsiteX2" fmla="*/ 4516069 w 5483451"/>
              <a:gd name="connsiteY2" fmla="*/ 0 h 1934765"/>
              <a:gd name="connsiteX3" fmla="*/ 5483451 w 5483451"/>
              <a:gd name="connsiteY3" fmla="*/ 967383 h 1934765"/>
              <a:gd name="connsiteX4" fmla="*/ 4516069 w 5483451"/>
              <a:gd name="connsiteY4" fmla="*/ 1934765 h 1934765"/>
              <a:gd name="connsiteX5" fmla="*/ 4516069 w 5483451"/>
              <a:gd name="connsiteY5" fmla="*/ 1692919 h 1934765"/>
              <a:gd name="connsiteX6" fmla="*/ 0 w 5483451"/>
              <a:gd name="connsiteY6" fmla="*/ 1692919 h 1934765"/>
              <a:gd name="connsiteX7" fmla="*/ 0 w 5483451"/>
              <a:gd name="connsiteY7" fmla="*/ 241846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451" h="1934765">
                <a:moveTo>
                  <a:pt x="0" y="241846"/>
                </a:moveTo>
                <a:lnTo>
                  <a:pt x="4516069" y="241846"/>
                </a:lnTo>
                <a:lnTo>
                  <a:pt x="4516069" y="0"/>
                </a:lnTo>
                <a:lnTo>
                  <a:pt x="5483451" y="967383"/>
                </a:lnTo>
                <a:lnTo>
                  <a:pt x="4516069" y="1934765"/>
                </a:lnTo>
                <a:lnTo>
                  <a:pt x="4516069" y="1692919"/>
                </a:lnTo>
                <a:lnTo>
                  <a:pt x="0" y="1692919"/>
                </a:lnTo>
                <a:lnTo>
                  <a:pt x="0" y="241846"/>
                </a:lnTo>
                <a:close/>
              </a:path>
            </a:pathLst>
          </a:custGeom>
          <a:solidFill>
            <a:srgbClr val="92D050">
              <a:alpha val="90000"/>
            </a:srgbClr>
          </a:solidFill>
          <a:ln>
            <a:solidFill>
              <a:srgbClr val="92D050">
                <a:alpha val="90000"/>
              </a:srgbClr>
            </a:solidFill>
          </a:ln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9210" tIns="271056" rIns="754747" bIns="271056" spcCol="1270"/>
          <a:lstStyle/>
          <a:p>
            <a:pPr algn="ctr" defTabSz="21336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79689" y="1025525"/>
            <a:ext cx="6916737" cy="782638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Overexpression of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endogenus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genes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are over expressed during host -pathogen interaction process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79689" y="3848100"/>
            <a:ext cx="6916737" cy="7826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Overexpression of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Heterologous originated genes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insecticidal properties</a:t>
            </a:r>
          </a:p>
        </p:txBody>
      </p:sp>
      <p:sp>
        <p:nvSpPr>
          <p:cNvPr id="12299" name="TextBox 10"/>
          <p:cNvSpPr txBox="1">
            <a:spLocks noChangeArrowheads="1"/>
          </p:cNvSpPr>
          <p:nvPr/>
        </p:nvSpPr>
        <p:spPr bwMode="auto">
          <a:xfrm>
            <a:off x="9009063" y="5326064"/>
            <a:ext cx="1695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Heterologous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gene(s)</a:t>
            </a:r>
          </a:p>
        </p:txBody>
      </p:sp>
      <p:sp>
        <p:nvSpPr>
          <p:cNvPr id="12300" name="TextBox 11"/>
          <p:cNvSpPr txBox="1">
            <a:spLocks noChangeArrowheads="1"/>
          </p:cNvSpPr>
          <p:nvPr/>
        </p:nvSpPr>
        <p:spPr bwMode="auto">
          <a:xfrm>
            <a:off x="1576388" y="2400301"/>
            <a:ext cx="13954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Endogenus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gene(s)</a:t>
            </a:r>
          </a:p>
        </p:txBody>
      </p:sp>
      <p:sp>
        <p:nvSpPr>
          <p:cNvPr id="12301" name="Rectangle 12"/>
          <p:cNvSpPr>
            <a:spLocks noChangeArrowheads="1"/>
          </p:cNvSpPr>
          <p:nvPr/>
        </p:nvSpPr>
        <p:spPr bwMode="auto">
          <a:xfrm>
            <a:off x="3546476" y="2081213"/>
            <a:ext cx="25495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Chitinases (BbChit1)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Proteases (Pr1)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Lipases </a:t>
            </a:r>
            <a:endParaRPr lang="en-US" altLang="en-US" sz="1800">
              <a:solidFill>
                <a:srgbClr val="002060"/>
              </a:solidFill>
            </a:endParaRPr>
          </a:p>
        </p:txBody>
      </p:sp>
      <p:sp>
        <p:nvSpPr>
          <p:cNvPr id="12302" name="Rectangle 13"/>
          <p:cNvSpPr>
            <a:spLocks noChangeArrowheads="1"/>
          </p:cNvSpPr>
          <p:nvPr/>
        </p:nvSpPr>
        <p:spPr bwMode="auto">
          <a:xfrm>
            <a:off x="6602413" y="2554288"/>
            <a:ext cx="373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LT</a:t>
            </a:r>
            <a:r>
              <a:rPr lang="en-US" altLang="en-US" sz="1800" b="1" baseline="-25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values : 20-25 %</a:t>
            </a:r>
            <a:endParaRPr lang="en-US" altLang="en-US" sz="1800" b="1">
              <a:solidFill>
                <a:srgbClr val="00206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73701" y="2223341"/>
            <a:ext cx="276278" cy="1072225"/>
            <a:chOff x="4571999" y="2399924"/>
            <a:chExt cx="280220" cy="88506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4571999" y="2399924"/>
              <a:ext cx="45719" cy="885061"/>
            </a:xfrm>
            <a:prstGeom prst="roundRect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17718" y="2630857"/>
              <a:ext cx="234501" cy="353943"/>
            </a:xfrm>
            <a:prstGeom prst="rightArrow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304" name="Rectangle 17"/>
          <p:cNvSpPr>
            <a:spLocks noChangeArrowheads="1"/>
          </p:cNvSpPr>
          <p:nvPr/>
        </p:nvSpPr>
        <p:spPr bwMode="auto">
          <a:xfrm>
            <a:off x="5932489" y="5394326"/>
            <a:ext cx="2765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Neurotoxic genes from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arachnids and scorpions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549888" y="5181469"/>
            <a:ext cx="265470" cy="1072225"/>
            <a:chOff x="4348460" y="2399924"/>
            <a:chExt cx="269258" cy="885061"/>
          </a:xfrm>
          <a:solidFill>
            <a:srgbClr val="92D050"/>
          </a:solidFill>
        </p:grpSpPr>
        <p:sp>
          <p:nvSpPr>
            <p:cNvPr id="20" name="Rounded Rectangle 19"/>
            <p:cNvSpPr/>
            <p:nvPr/>
          </p:nvSpPr>
          <p:spPr>
            <a:xfrm>
              <a:off x="4571999" y="2399924"/>
              <a:ext cx="45719" cy="885061"/>
            </a:xfrm>
            <a:prstGeom prst="round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flipH="1">
              <a:off x="4348460" y="2630857"/>
              <a:ext cx="234501" cy="353943"/>
            </a:xfrm>
            <a:prstGeom prst="rightArrow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306" name="Rectangle 21"/>
          <p:cNvSpPr>
            <a:spLocks noChangeArrowheads="1"/>
          </p:cNvSpPr>
          <p:nvPr/>
        </p:nvSpPr>
        <p:spPr bwMode="auto">
          <a:xfrm>
            <a:off x="2082981" y="5326063"/>
            <a:ext cx="31986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en-US" altLang="en-US" sz="1800" b="1" baseline="-25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36.7 % reduction against</a:t>
            </a:r>
          </a:p>
          <a:p>
            <a:pPr algn="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Dendrolimus punctatus</a:t>
            </a:r>
            <a:endParaRPr lang="en-US" altLang="en-US" sz="18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/>
              <a:t>Bioactives</a:t>
            </a:r>
            <a:r>
              <a:rPr lang="en-US" sz="2800" b="1" dirty="0"/>
              <a:t> from EPF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323833"/>
            <a:ext cx="10515600" cy="485313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Several </a:t>
            </a:r>
            <a:r>
              <a:rPr lang="en-US" dirty="0" smtClean="0">
                <a:solidFill>
                  <a:srgbClr val="FF0000"/>
                </a:solidFill>
              </a:rPr>
              <a:t>metabolites</a:t>
            </a:r>
            <a:r>
              <a:rPr lang="en-US" dirty="0" smtClean="0"/>
              <a:t> produced by entomopathogenic fungi have shown </a:t>
            </a:r>
            <a:r>
              <a:rPr lang="en-US" dirty="0" smtClean="0">
                <a:solidFill>
                  <a:srgbClr val="FF0000"/>
                </a:solidFill>
              </a:rPr>
              <a:t>toxicity</a:t>
            </a:r>
            <a:r>
              <a:rPr lang="en-US" dirty="0" smtClean="0"/>
              <a:t> to a number of insect pests.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i="1" dirty="0" smtClean="0">
                <a:solidFill>
                  <a:srgbClr val="FF0000"/>
                </a:solidFill>
              </a:rPr>
              <a:t>B. </a:t>
            </a:r>
            <a:r>
              <a:rPr lang="en-US" i="1" dirty="0" err="1" smtClean="0">
                <a:solidFill>
                  <a:srgbClr val="FF0000"/>
                </a:solidFill>
              </a:rPr>
              <a:t>bassiana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produces toxins like </a:t>
            </a:r>
            <a:r>
              <a:rPr lang="en-US" dirty="0" err="1" smtClean="0">
                <a:solidFill>
                  <a:srgbClr val="FF0000"/>
                </a:solidFill>
              </a:rPr>
              <a:t>beauvericin</a:t>
            </a:r>
            <a:r>
              <a:rPr lang="en-US" dirty="0" smtClean="0"/>
              <a:t>, </a:t>
            </a:r>
            <a:r>
              <a:rPr lang="en-US" dirty="0" err="1" smtClean="0"/>
              <a:t>beauverolides</a:t>
            </a:r>
            <a:r>
              <a:rPr lang="en-US" dirty="0" smtClean="0"/>
              <a:t>, </a:t>
            </a:r>
            <a:r>
              <a:rPr lang="en-US" dirty="0" err="1" smtClean="0"/>
              <a:t>bassianolides</a:t>
            </a:r>
            <a:r>
              <a:rPr lang="en-US" dirty="0" smtClean="0"/>
              <a:t> and all </a:t>
            </a:r>
            <a:r>
              <a:rPr lang="en-US" dirty="0" err="1" smtClean="0"/>
              <a:t>cyclotetradepsipetides</a:t>
            </a:r>
            <a:r>
              <a:rPr lang="en-US" dirty="0" smtClean="0"/>
              <a:t>.  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On the other hand,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i="1" dirty="0" smtClean="0">
                <a:solidFill>
                  <a:srgbClr val="FF0000"/>
                </a:solidFill>
              </a:rPr>
              <a:t>. </a:t>
            </a:r>
            <a:r>
              <a:rPr lang="en-US" i="1" dirty="0" err="1" smtClean="0">
                <a:solidFill>
                  <a:srgbClr val="FF0000"/>
                </a:solidFill>
              </a:rPr>
              <a:t>ansiopliae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also produces toxic metabolites, the best described of these are the </a:t>
            </a:r>
            <a:r>
              <a:rPr lang="en-US" dirty="0" err="1" smtClean="0">
                <a:solidFill>
                  <a:srgbClr val="FF0000"/>
                </a:solidFill>
              </a:rPr>
              <a:t>destruxins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Swainsonine.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Insect cell lines and human leukemic cell lines </a:t>
            </a:r>
            <a:r>
              <a:rPr lang="en-US" dirty="0" smtClean="0"/>
              <a:t>are being used in recent times to check the toxicity levels of these produced by EPF.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934"/>
            <a:ext cx="6176749" cy="516702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80000"/>
              </a:lnSpc>
            </a:pPr>
            <a:r>
              <a:rPr lang="en-US" dirty="0" smtClean="0">
                <a:latin typeface="Century Schoolbook" pitchFamily="18" charset="0"/>
              </a:rPr>
              <a:t>Over the past decade the agricultural map of world has changed vigorously. </a:t>
            </a:r>
          </a:p>
          <a:p>
            <a:pPr algn="just">
              <a:lnSpc>
                <a:spcPct val="80000"/>
              </a:lnSpc>
            </a:pPr>
            <a:r>
              <a:rPr lang="en-US" dirty="0" smtClean="0">
                <a:latin typeface="Century Schoolbook" pitchFamily="18" charset="0"/>
              </a:rPr>
              <a:t>Herewith, the use of pesticides is also increasing. Use of pesticide has increased </a:t>
            </a:r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50 folds since 1950 </a:t>
            </a:r>
            <a:r>
              <a:rPr lang="en-US" dirty="0" smtClean="0">
                <a:latin typeface="Century Schoolbook" pitchFamily="18" charset="0"/>
              </a:rPr>
              <a:t>leading   to environmental   problems </a:t>
            </a:r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like soil and ground water contamination </a:t>
            </a:r>
            <a:r>
              <a:rPr lang="en-US" dirty="0" smtClean="0">
                <a:latin typeface="Century Schoolbook" pitchFamily="18" charset="0"/>
              </a:rPr>
              <a:t>with the pesticide residues </a:t>
            </a:r>
          </a:p>
          <a:p>
            <a:pPr algn="just">
              <a:lnSpc>
                <a:spcPct val="80000"/>
              </a:lnSpc>
            </a:pPr>
            <a:endParaRPr lang="en-US" dirty="0" smtClean="0">
              <a:solidFill>
                <a:srgbClr val="3399FF"/>
              </a:solidFill>
              <a:latin typeface="Century Schoolbook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dirty="0" smtClean="0">
                <a:latin typeface="Century Schoolbook" pitchFamily="18" charset="0"/>
              </a:rPr>
              <a:t>Random uses of insecticides    cause   the    insects    to acquire   </a:t>
            </a:r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resistance   against   the insecticides </a:t>
            </a:r>
          </a:p>
          <a:p>
            <a:pPr algn="just">
              <a:lnSpc>
                <a:spcPct val="80000"/>
              </a:lnSpc>
            </a:pPr>
            <a:endParaRPr lang="en-US" sz="3200" dirty="0" smtClean="0">
              <a:solidFill>
                <a:srgbClr val="3399FF"/>
              </a:solidFill>
              <a:latin typeface="Century Schoolbook" pitchFamily="18" charset="0"/>
            </a:endParaRPr>
          </a:p>
          <a:p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0001" y="2568794"/>
            <a:ext cx="3733799" cy="24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5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1981200" y="-26988"/>
            <a:ext cx="8229600" cy="796926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 err="1" smtClean="0"/>
              <a:t>Mycotoxins</a:t>
            </a:r>
            <a:r>
              <a:rPr lang="en-US" sz="2400" b="1" dirty="0" smtClean="0"/>
              <a:t> </a:t>
            </a:r>
            <a:r>
              <a:rPr lang="en-US" sz="2400" b="1" dirty="0"/>
              <a:t>from </a:t>
            </a:r>
            <a:r>
              <a:rPr lang="en-US" sz="2400" b="1" i="1" dirty="0" err="1"/>
              <a:t>Metarhizium</a:t>
            </a:r>
            <a:r>
              <a:rPr lang="en-US" sz="2400" b="1" i="1" dirty="0"/>
              <a:t> </a:t>
            </a:r>
            <a:r>
              <a:rPr lang="en-US" sz="2400" b="1" dirty="0"/>
              <a:t>Species </a:t>
            </a:r>
          </a:p>
        </p:txBody>
      </p:sp>
      <p:sp>
        <p:nvSpPr>
          <p:cNvPr id="3" name="Oval 2"/>
          <p:cNvSpPr/>
          <p:nvPr/>
        </p:nvSpPr>
        <p:spPr>
          <a:xfrm>
            <a:off x="4024314" y="1228725"/>
            <a:ext cx="350043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/>
              <a:t>Metarhizium anisopliae</a:t>
            </a:r>
            <a:endParaRPr lang="en-IN" i="1" dirty="0"/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2952751" y="2000251"/>
            <a:ext cx="1071563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5096669" y="2713831"/>
            <a:ext cx="8572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7131845" y="2393157"/>
            <a:ext cx="928687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038351" y="3284538"/>
            <a:ext cx="1343025" cy="773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Destruxin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4679951" y="3284538"/>
            <a:ext cx="1776413" cy="842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Swainsonine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7596188" y="3284538"/>
            <a:ext cx="2081212" cy="844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Castanospermine</a:t>
            </a:r>
            <a:endParaRPr lang="en-IN" dirty="0"/>
          </a:p>
        </p:txBody>
      </p:sp>
      <p:sp>
        <p:nvSpPr>
          <p:cNvPr id="35" name="Left Brace 34"/>
          <p:cNvSpPr/>
          <p:nvPr/>
        </p:nvSpPr>
        <p:spPr>
          <a:xfrm>
            <a:off x="1524000" y="4214813"/>
            <a:ext cx="571500" cy="2500312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6" name="Right Brace 35"/>
          <p:cNvSpPr/>
          <p:nvPr/>
        </p:nvSpPr>
        <p:spPr>
          <a:xfrm>
            <a:off x="3452814" y="4214813"/>
            <a:ext cx="642937" cy="25003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7420" name="TextBox 36"/>
          <p:cNvSpPr txBox="1">
            <a:spLocks noChangeArrowheads="1"/>
          </p:cNvSpPr>
          <p:nvPr/>
        </p:nvSpPr>
        <p:spPr bwMode="auto">
          <a:xfrm>
            <a:off x="2024063" y="4214814"/>
            <a:ext cx="14287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Insecticidal</a:t>
            </a:r>
          </a:p>
          <a:p>
            <a:r>
              <a:rPr lang="en-US"/>
              <a:t>Antiviral</a:t>
            </a:r>
          </a:p>
          <a:p>
            <a:r>
              <a:rPr lang="en-US"/>
              <a:t>phytotoxic</a:t>
            </a:r>
            <a:endParaRPr lang="en-IN"/>
          </a:p>
        </p:txBody>
      </p:sp>
      <p:pic>
        <p:nvPicPr>
          <p:cNvPr id="17421" name="Picture 9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1189" y="5172076"/>
            <a:ext cx="163512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2" name="Picture 9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4376" y="4333876"/>
            <a:ext cx="2143125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3" name="TextBox 40"/>
          <p:cNvSpPr txBox="1">
            <a:spLocks noChangeArrowheads="1"/>
          </p:cNvSpPr>
          <p:nvPr/>
        </p:nvSpPr>
        <p:spPr bwMode="auto">
          <a:xfrm>
            <a:off x="4167189" y="6000750"/>
            <a:ext cx="25308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/>
              <a:t>Mannosidase</a:t>
            </a:r>
            <a:r>
              <a:rPr lang="en-US" dirty="0"/>
              <a:t> -II inhibitor</a:t>
            </a:r>
            <a:endParaRPr lang="en-IN" dirty="0"/>
          </a:p>
        </p:txBody>
      </p:sp>
      <p:sp>
        <p:nvSpPr>
          <p:cNvPr id="17424" name="TextBox 41"/>
          <p:cNvSpPr txBox="1">
            <a:spLocks noChangeArrowheads="1"/>
          </p:cNvSpPr>
          <p:nvPr/>
        </p:nvSpPr>
        <p:spPr bwMode="auto">
          <a:xfrm>
            <a:off x="7413626" y="6000750"/>
            <a:ext cx="21570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Glucosidase inhibitor</a:t>
            </a:r>
            <a:endParaRPr lang="en-IN"/>
          </a:p>
        </p:txBody>
      </p:sp>
      <p:pic>
        <p:nvPicPr>
          <p:cNvPr id="17425" name="Picture 9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9063" y="4375150"/>
            <a:ext cx="200025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340BD06-61B7-4121-A44E-34855695BEFF}" type="slidenum">
              <a:rPr lang="en-IN" smtClean="0"/>
              <a:pPr>
                <a:defRPr/>
              </a:pPr>
              <a:t>20</a:t>
            </a:fld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7524751" y="982663"/>
            <a:ext cx="43734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Swainsonine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inhibits the processing of asparagine-linked glycoproteins by impeding the action of Golgi α-</a:t>
            </a:r>
            <a:r>
              <a:rPr lang="en-US" b="1" dirty="0" err="1">
                <a:solidFill>
                  <a:srgbClr val="202124"/>
                </a:solidFill>
                <a:latin typeface="arial" panose="020B0604020202020204" pitchFamily="34" charset="0"/>
              </a:rPr>
              <a:t>mannosidase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 II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as well as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lysosomal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mannosidase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728062"/>
            <a:ext cx="5813946" cy="5811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4" y="523345"/>
            <a:ext cx="5941325" cy="60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6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BC8382-A7E8-4F14-B021-9EA4B4DE202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2400" b="1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18" name="Title 1"/>
          <p:cNvSpPr txBox="1">
            <a:spLocks/>
          </p:cNvSpPr>
          <p:nvPr/>
        </p:nvSpPr>
        <p:spPr bwMode="auto">
          <a:xfrm>
            <a:off x="1924050" y="223839"/>
            <a:ext cx="82296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of Endogenous gene(s)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1" y="2463801"/>
          <a:ext cx="9143999" cy="1077913"/>
        </p:xfrm>
        <a:graphic>
          <a:graphicData uri="http://schemas.openxmlformats.org/drawingml/2006/table">
            <a:tbl>
              <a:tblPr firstRow="1" bandRow="1"/>
              <a:tblGrid>
                <a:gridCol w="1509486">
                  <a:extLst>
                    <a:ext uri="{9D8B030D-6E8A-4147-A177-3AD203B41FA5}">
                      <a16:colId xmlns="" xmlns:a16="http://schemas.microsoft.com/office/drawing/2014/main" val="1453900740"/>
                    </a:ext>
                  </a:extLst>
                </a:gridCol>
                <a:gridCol w="1669143">
                  <a:extLst>
                    <a:ext uri="{9D8B030D-6E8A-4147-A177-3AD203B41FA5}">
                      <a16:colId xmlns="" xmlns:a16="http://schemas.microsoft.com/office/drawing/2014/main" val="2692077878"/>
                    </a:ext>
                  </a:extLst>
                </a:gridCol>
                <a:gridCol w="3066229">
                  <a:extLst>
                    <a:ext uri="{9D8B030D-6E8A-4147-A177-3AD203B41FA5}">
                      <a16:colId xmlns="" xmlns:a16="http://schemas.microsoft.com/office/drawing/2014/main" val="3415056579"/>
                    </a:ext>
                  </a:extLst>
                </a:gridCol>
                <a:gridCol w="2899141">
                  <a:extLst>
                    <a:ext uri="{9D8B030D-6E8A-4147-A177-3AD203B41FA5}">
                      <a16:colId xmlns="" xmlns:a16="http://schemas.microsoft.com/office/drawing/2014/main" val="2501968414"/>
                    </a:ext>
                  </a:extLst>
                </a:gridCol>
              </a:tblGrid>
              <a:tr h="536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4388428"/>
                  </a:ext>
                </a:extLst>
              </a:tr>
              <a:tr h="5418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Pr1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anisopliae</a:t>
                      </a:r>
                      <a:endParaRPr lang="en-US" sz="1800" b="1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Degrade</a:t>
                      </a: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insect cuticle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</a:t>
                      </a:r>
                      <a:r>
                        <a:rPr lang="en-US" sz="1800" baseline="-50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</a:t>
                      </a: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- 25 % </a:t>
                      </a:r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Manduca</a:t>
                      </a:r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sexta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25" marB="6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266947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4438651" y="1731964"/>
            <a:ext cx="3141663" cy="534987"/>
          </a:xfrm>
          <a:prstGeom prst="roundRect">
            <a:avLst/>
          </a:prstGeom>
          <a:solidFill>
            <a:srgbClr val="F0F0F0"/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37" name="TextBox 8"/>
          <p:cNvSpPr txBox="1">
            <a:spLocks noChangeArrowheads="1"/>
          </p:cNvSpPr>
          <p:nvPr/>
        </p:nvSpPr>
        <p:spPr bwMode="auto">
          <a:xfrm>
            <a:off x="4664075" y="1798638"/>
            <a:ext cx="269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Metarhizium anisopliae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4001" y="4752975"/>
          <a:ext cx="9143999" cy="1758950"/>
        </p:xfrm>
        <a:graphic>
          <a:graphicData uri="http://schemas.openxmlformats.org/drawingml/2006/table">
            <a:tbl>
              <a:tblPr firstRow="1" bandRow="1"/>
              <a:tblGrid>
                <a:gridCol w="1509486">
                  <a:extLst>
                    <a:ext uri="{9D8B030D-6E8A-4147-A177-3AD203B41FA5}">
                      <a16:colId xmlns="" xmlns:a16="http://schemas.microsoft.com/office/drawing/2014/main" val="3808518715"/>
                    </a:ext>
                  </a:extLst>
                </a:gridCol>
                <a:gridCol w="1669143">
                  <a:extLst>
                    <a:ext uri="{9D8B030D-6E8A-4147-A177-3AD203B41FA5}">
                      <a16:colId xmlns="" xmlns:a16="http://schemas.microsoft.com/office/drawing/2014/main" val="2781313708"/>
                    </a:ext>
                  </a:extLst>
                </a:gridCol>
                <a:gridCol w="3066229">
                  <a:extLst>
                    <a:ext uri="{9D8B030D-6E8A-4147-A177-3AD203B41FA5}">
                      <a16:colId xmlns="" xmlns:a16="http://schemas.microsoft.com/office/drawing/2014/main" val="1449805190"/>
                    </a:ext>
                  </a:extLst>
                </a:gridCol>
                <a:gridCol w="2899141">
                  <a:extLst>
                    <a:ext uri="{9D8B030D-6E8A-4147-A177-3AD203B41FA5}">
                      <a16:colId xmlns="" xmlns:a16="http://schemas.microsoft.com/office/drawing/2014/main" val="693484991"/>
                    </a:ext>
                  </a:extLst>
                </a:gridCol>
              </a:tblGrid>
              <a:tr h="536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46499477"/>
                  </a:ext>
                </a:extLst>
              </a:tr>
              <a:tr h="5422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CHIT1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 bassiana</a:t>
                      </a:r>
                      <a:endParaRPr lang="en-US" sz="1800" b="1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Degrading insect cuticle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virulence by 23 %</a:t>
                      </a: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8170434"/>
                  </a:ext>
                </a:extLst>
              </a:tr>
              <a:tr h="6802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BbCDEP-1 + BbCHIT1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 bassiana</a:t>
                      </a:r>
                      <a:endParaRPr lang="en-US" sz="1800" b="1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Degrading insect cuticle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Decreased spore dosage by 67 %</a:t>
                      </a:r>
                    </a:p>
                  </a:txBody>
                  <a:tcPr marL="131523" marR="131523" marT="65772" marB="6577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96544525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4438651" y="4017963"/>
            <a:ext cx="3141663" cy="533400"/>
          </a:xfrm>
          <a:prstGeom prst="roundRect">
            <a:avLst/>
          </a:prstGeom>
          <a:solidFill>
            <a:srgbClr val="F0F0F0"/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61" name="TextBox 11"/>
          <p:cNvSpPr txBox="1">
            <a:spLocks noChangeArrowheads="1"/>
          </p:cNvSpPr>
          <p:nvPr/>
        </p:nvSpPr>
        <p:spPr bwMode="auto">
          <a:xfrm>
            <a:off x="4818064" y="4098925"/>
            <a:ext cx="2255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Beauveria bassiana</a:t>
            </a:r>
          </a:p>
        </p:txBody>
      </p:sp>
      <p:sp>
        <p:nvSpPr>
          <p:cNvPr id="13362" name="TextBox 12"/>
          <p:cNvSpPr txBox="1">
            <a:spLocks noChangeArrowheads="1"/>
          </p:cNvSpPr>
          <p:nvPr/>
        </p:nvSpPr>
        <p:spPr bwMode="auto">
          <a:xfrm>
            <a:off x="3044825" y="1052513"/>
            <a:ext cx="6337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“Genes which are over expressed during the infection process”</a:t>
            </a:r>
          </a:p>
        </p:txBody>
      </p:sp>
    </p:spTree>
    <p:extLst>
      <p:ext uri="{BB962C8B-B14F-4D97-AF65-F5344CB8AC3E}">
        <p14:creationId xmlns:p14="http://schemas.microsoft.com/office/powerpoint/2010/main" val="17336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076904-75E9-41CF-A8F4-34B927C5395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2400" b="1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42" name="Title 1"/>
          <p:cNvSpPr txBox="1">
            <a:spLocks/>
          </p:cNvSpPr>
          <p:nvPr/>
        </p:nvSpPr>
        <p:spPr bwMode="auto">
          <a:xfrm>
            <a:off x="1924050" y="223839"/>
            <a:ext cx="82296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of insecticidal toxins</a:t>
            </a:r>
          </a:p>
        </p:txBody>
      </p:sp>
      <p:grpSp>
        <p:nvGrpSpPr>
          <p:cNvPr id="14343" name="Group 47"/>
          <p:cNvGrpSpPr>
            <a:grpSpLocks/>
          </p:cNvGrpSpPr>
          <p:nvPr/>
        </p:nvGrpSpPr>
        <p:grpSpPr bwMode="auto">
          <a:xfrm>
            <a:off x="4086225" y="904875"/>
            <a:ext cx="4050690" cy="534988"/>
            <a:chOff x="2264230" y="981206"/>
            <a:chExt cx="3803403" cy="534219"/>
          </a:xfrm>
        </p:grpSpPr>
        <p:sp>
          <p:nvSpPr>
            <p:cNvPr id="49" name="Rounded Rectangle 48"/>
            <p:cNvSpPr/>
            <p:nvPr/>
          </p:nvSpPr>
          <p:spPr>
            <a:xfrm>
              <a:off x="2264230" y="981206"/>
              <a:ext cx="3792051" cy="534219"/>
            </a:xfrm>
            <a:prstGeom prst="roundRect">
              <a:avLst/>
            </a:prstGeom>
            <a:solidFill>
              <a:srgbClr val="F0F0F0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4572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4476" y="1054126"/>
              <a:ext cx="3763157" cy="399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2000" b="1" kern="0" dirty="0">
                  <a:solidFill>
                    <a:srgbClr val="70AD47">
                      <a:lumMod val="5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Scorpion and spider neuropeptides</a:t>
              </a:r>
            </a:p>
          </p:txBody>
        </p:sp>
      </p:grpSp>
      <p:sp>
        <p:nvSpPr>
          <p:cNvPr id="14344" name="Rectangle 50"/>
          <p:cNvSpPr>
            <a:spLocks noChangeArrowheads="1"/>
          </p:cNvSpPr>
          <p:nvPr/>
        </p:nvSpPr>
        <p:spPr bwMode="auto">
          <a:xfrm>
            <a:off x="1639888" y="1357313"/>
            <a:ext cx="90281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most important tool for scorpions and spiders to </a:t>
            </a:r>
            <a:r>
              <a:rPr lang="en-US" altLang="en-US" sz="1800" b="1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predate</a:t>
            </a:r>
            <a:r>
              <a:rPr lang="en-US" altLang="en-US" sz="180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exercise </a:t>
            </a:r>
            <a:r>
              <a:rPr lang="en-US" altLang="en-US" sz="1800" b="1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self-defense</a:t>
            </a:r>
            <a:r>
              <a:rPr lang="en-US" altLang="en-US" sz="180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endParaRPr lang="en-US" altLang="en-US" sz="1800">
              <a:solidFill>
                <a:srgbClr val="203864"/>
              </a:solidFill>
            </a:endParaRPr>
          </a:p>
        </p:txBody>
      </p:sp>
      <p:sp>
        <p:nvSpPr>
          <p:cNvPr id="14345" name="Rectangle 51"/>
          <p:cNvSpPr>
            <a:spLocks noChangeArrowheads="1"/>
          </p:cNvSpPr>
          <p:nvPr/>
        </p:nvSpPr>
        <p:spPr bwMode="auto">
          <a:xfrm>
            <a:off x="1639888" y="1746251"/>
            <a:ext cx="90281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80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Toxins or Peptides comprised of proteins ranging from </a:t>
            </a:r>
            <a:r>
              <a:rPr lang="en-US" altLang="en-US" sz="1800" b="1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30-80 amino acid </a:t>
            </a:r>
            <a:r>
              <a:rPr lang="en-US" altLang="en-US" sz="180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residues mainly </a:t>
            </a:r>
            <a:r>
              <a:rPr lang="en-US" altLang="en-US" sz="1800" b="1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targeting ion channels</a:t>
            </a:r>
            <a:endParaRPr lang="en-US" altLang="en-US" sz="1800" b="1">
              <a:solidFill>
                <a:srgbClr val="203864"/>
              </a:solidFill>
            </a:endParaRPr>
          </a:p>
        </p:txBody>
      </p:sp>
      <p:grpSp>
        <p:nvGrpSpPr>
          <p:cNvPr id="14346" name="Group 52"/>
          <p:cNvGrpSpPr>
            <a:grpSpLocks/>
          </p:cNvGrpSpPr>
          <p:nvPr/>
        </p:nvGrpSpPr>
        <p:grpSpPr bwMode="auto">
          <a:xfrm>
            <a:off x="2155825" y="2574925"/>
            <a:ext cx="8110538" cy="4032250"/>
            <a:chOff x="575131" y="2727517"/>
            <a:chExt cx="8109854" cy="4032785"/>
          </a:xfrm>
        </p:grpSpPr>
        <p:sp>
          <p:nvSpPr>
            <p:cNvPr id="54" name="Rounded Rectangle 53"/>
            <p:cNvSpPr/>
            <p:nvPr/>
          </p:nvSpPr>
          <p:spPr>
            <a:xfrm>
              <a:off x="1111661" y="6102990"/>
              <a:ext cx="3595385" cy="657312"/>
            </a:xfrm>
            <a:prstGeom prst="roundRect">
              <a:avLst/>
            </a:prstGeom>
            <a:noFill/>
            <a:ln w="28575" cap="flat" cmpd="sng" algn="ctr">
              <a:solidFill>
                <a:srgbClr val="00B839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4572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4348" name="Group 54"/>
            <p:cNvGrpSpPr>
              <a:grpSpLocks/>
            </p:cNvGrpSpPr>
            <p:nvPr/>
          </p:nvGrpSpPr>
          <p:grpSpPr bwMode="auto">
            <a:xfrm>
              <a:off x="575131" y="2727517"/>
              <a:ext cx="8109854" cy="4032785"/>
              <a:chOff x="685800" y="2727517"/>
              <a:chExt cx="8109854" cy="403278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601792" y="2741807"/>
                <a:ext cx="1104807" cy="40010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US" sz="2000" b="1" kern="0" dirty="0">
                    <a:solidFill>
                      <a:prstClr val="black"/>
                    </a:solidFill>
                    <a:latin typeface="Calibri" panose="020F0502020204030204"/>
                  </a:rPr>
                  <a:t>Peptides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536628" y="3689670"/>
                <a:ext cx="1579430" cy="6461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FFC000">
                        <a:lumMod val="50000"/>
                      </a:srgbClr>
                    </a:solidFill>
                    <a:latin typeface="Calibri" panose="020F0502020204030204"/>
                  </a:rPr>
                  <a:t>Short Peptides</a:t>
                </a:r>
              </a:p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FFC000">
                        <a:lumMod val="75000"/>
                      </a:srgbClr>
                    </a:solidFill>
                    <a:latin typeface="Calibri" panose="020F0502020204030204"/>
                  </a:rPr>
                  <a:t>K</a:t>
                </a:r>
                <a:r>
                  <a:rPr lang="en-US" b="1" kern="0" baseline="30000" dirty="0">
                    <a:solidFill>
                      <a:srgbClr val="FFC000">
                        <a:lumMod val="75000"/>
                      </a:srgbClr>
                    </a:solidFill>
                    <a:latin typeface="Calibri" panose="020F0502020204030204"/>
                  </a:rPr>
                  <a:t>+</a:t>
                </a:r>
                <a:r>
                  <a:rPr lang="en-US" b="1" kern="0" dirty="0">
                    <a:solidFill>
                      <a:srgbClr val="FFC000">
                        <a:lumMod val="75000"/>
                      </a:srgbClr>
                    </a:solidFill>
                    <a:latin typeface="Calibri" panose="020F0502020204030204"/>
                  </a:rPr>
                  <a:t> channels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098678" y="3705547"/>
                <a:ext cx="1423868" cy="6461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006666"/>
                    </a:solidFill>
                    <a:latin typeface="Calibri" panose="020F0502020204030204"/>
                  </a:rPr>
                  <a:t>Long chains</a:t>
                </a:r>
              </a:p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00CC99"/>
                    </a:solidFill>
                    <a:latin typeface="Calibri" panose="020F0502020204030204"/>
                  </a:rPr>
                  <a:t>Na</a:t>
                </a:r>
                <a:r>
                  <a:rPr lang="en-US" b="1" kern="0" baseline="30000" dirty="0">
                    <a:solidFill>
                      <a:srgbClr val="00CC99"/>
                    </a:solidFill>
                    <a:latin typeface="Calibri" panose="020F0502020204030204"/>
                  </a:rPr>
                  <a:t>+</a:t>
                </a:r>
                <a:r>
                  <a:rPr lang="en-US" b="1" kern="0" dirty="0">
                    <a:solidFill>
                      <a:srgbClr val="00CC99"/>
                    </a:solidFill>
                    <a:latin typeface="Calibri" panose="020F0502020204030204"/>
                  </a:rPr>
                  <a:t> channels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884303" y="4748673"/>
                <a:ext cx="2615979" cy="6461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457200">
                  <a:defRPr/>
                </a:pPr>
                <a:r>
                  <a:rPr lang="el-GR" b="1" kern="0" dirty="0">
                    <a:solidFill>
                      <a:srgbClr val="002060"/>
                    </a:solidFill>
                    <a:latin typeface="Calibri" panose="020F0502020204030204"/>
                  </a:rPr>
                  <a:t>α</a:t>
                </a:r>
                <a:r>
                  <a:rPr lang="en-US" b="1" kern="0" dirty="0">
                    <a:solidFill>
                      <a:srgbClr val="002060"/>
                    </a:solidFill>
                    <a:latin typeface="Calibri" panose="020F0502020204030204"/>
                  </a:rPr>
                  <a:t> -toxins</a:t>
                </a:r>
              </a:p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0070C0"/>
                    </a:solidFill>
                    <a:latin typeface="Calibri" panose="020F0502020204030204"/>
                  </a:rPr>
                  <a:t>mammalian Na</a:t>
                </a:r>
                <a:r>
                  <a:rPr lang="en-US" b="1" kern="0" baseline="30000" dirty="0">
                    <a:solidFill>
                      <a:srgbClr val="0070C0"/>
                    </a:solidFill>
                    <a:latin typeface="Calibri" panose="020F0502020204030204"/>
                  </a:rPr>
                  <a:t>+</a:t>
                </a:r>
                <a:r>
                  <a:rPr lang="en-US" b="1" kern="0" dirty="0">
                    <a:solidFill>
                      <a:srgbClr val="0070C0"/>
                    </a:solidFill>
                    <a:latin typeface="Calibri" panose="020F0502020204030204"/>
                  </a:rPr>
                  <a:t> channels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324124" y="4739147"/>
                <a:ext cx="2092149" cy="64778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457200">
                  <a:defRPr/>
                </a:pPr>
                <a:r>
                  <a:rPr lang="el-GR" b="1" kern="0" dirty="0">
                    <a:solidFill>
                      <a:srgbClr val="002060"/>
                    </a:solidFill>
                    <a:latin typeface="Calibri" panose="020F0502020204030204"/>
                  </a:rPr>
                  <a:t>β</a:t>
                </a:r>
                <a:r>
                  <a:rPr lang="en-US" b="1" kern="0" dirty="0">
                    <a:solidFill>
                      <a:srgbClr val="002060"/>
                    </a:solidFill>
                    <a:latin typeface="Calibri" panose="020F0502020204030204"/>
                  </a:rPr>
                  <a:t> -toxins</a:t>
                </a:r>
              </a:p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0070C0"/>
                    </a:solidFill>
                    <a:latin typeface="Calibri" panose="020F0502020204030204"/>
                  </a:rPr>
                  <a:t>Insect  Na</a:t>
                </a:r>
                <a:r>
                  <a:rPr lang="en-US" b="1" kern="0" baseline="30000" dirty="0">
                    <a:solidFill>
                      <a:srgbClr val="0070C0"/>
                    </a:solidFill>
                    <a:latin typeface="Calibri" panose="020F0502020204030204"/>
                  </a:rPr>
                  <a:t>+</a:t>
                </a:r>
                <a:r>
                  <a:rPr lang="en-US" b="1" kern="0" dirty="0">
                    <a:solidFill>
                      <a:srgbClr val="0070C0"/>
                    </a:solidFill>
                    <a:latin typeface="Calibri" panose="020F0502020204030204"/>
                  </a:rPr>
                  <a:t> channels</a:t>
                </a:r>
              </a:p>
            </p:txBody>
          </p:sp>
          <p:grpSp>
            <p:nvGrpSpPr>
              <p:cNvPr id="14354" name="Group 60"/>
              <p:cNvGrpSpPr>
                <a:grpSpLocks/>
              </p:cNvGrpSpPr>
              <p:nvPr/>
            </p:nvGrpSpPr>
            <p:grpSpPr bwMode="auto">
              <a:xfrm>
                <a:off x="685800" y="2727517"/>
                <a:ext cx="8109854" cy="4032785"/>
                <a:chOff x="685800" y="2727517"/>
                <a:chExt cx="8109854" cy="4032785"/>
              </a:xfrm>
            </p:grpSpPr>
            <p:cxnSp>
              <p:nvCxnSpPr>
                <p:cNvPr id="14356" name="Straight Connector 62"/>
                <p:cNvCxnSpPr>
                  <a:cxnSpLocks noChangeShapeType="1"/>
                  <a:endCxn id="68" idx="0"/>
                </p:cNvCxnSpPr>
                <p:nvPr/>
              </p:nvCxnSpPr>
              <p:spPr bwMode="auto">
                <a:xfrm>
                  <a:off x="2326441" y="3435002"/>
                  <a:ext cx="4260" cy="263274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57" name="Straight Connector 63"/>
                <p:cNvCxnSpPr>
                  <a:cxnSpLocks noChangeShapeType="1"/>
                </p:cNvCxnSpPr>
                <p:nvPr/>
              </p:nvCxnSpPr>
              <p:spPr bwMode="auto">
                <a:xfrm>
                  <a:off x="6749926" y="5894388"/>
                  <a:ext cx="1" cy="210027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58" name="Straight Connector 64"/>
                <p:cNvCxnSpPr>
                  <a:cxnSpLocks noChangeShapeType="1"/>
                  <a:endCxn id="70" idx="0"/>
                </p:cNvCxnSpPr>
                <p:nvPr/>
              </p:nvCxnSpPr>
              <p:spPr bwMode="auto">
                <a:xfrm>
                  <a:off x="4169370" y="4486056"/>
                  <a:ext cx="2" cy="253855"/>
                </a:xfrm>
                <a:prstGeom prst="line">
                  <a:avLst/>
                </a:prstGeom>
                <a:noFill/>
                <a:ln w="19050" algn="ctr">
                  <a:solidFill>
                    <a:srgbClr val="00808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59" name="Straight Connector 65"/>
                <p:cNvCxnSpPr>
                  <a:cxnSpLocks noChangeShapeType="1"/>
                  <a:endCxn id="54" idx="0"/>
                </p:cNvCxnSpPr>
                <p:nvPr/>
              </p:nvCxnSpPr>
              <p:spPr bwMode="auto">
                <a:xfrm>
                  <a:off x="2909224" y="5887913"/>
                  <a:ext cx="0" cy="214915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60" name="Straight Connector 66"/>
                <p:cNvCxnSpPr>
                  <a:cxnSpLocks noChangeShapeType="1"/>
                  <a:stCxn id="73" idx="2"/>
                </p:cNvCxnSpPr>
                <p:nvPr/>
              </p:nvCxnSpPr>
              <p:spPr bwMode="auto">
                <a:xfrm flipH="1">
                  <a:off x="4192838" y="3190076"/>
                  <a:ext cx="3427" cy="254100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8" name="Rounded Rectangle 67"/>
                <p:cNvSpPr/>
                <p:nvPr/>
              </p:nvSpPr>
              <p:spPr>
                <a:xfrm>
                  <a:off x="1111214" y="3697609"/>
                  <a:ext cx="2438194" cy="628733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4539925" y="3697609"/>
                  <a:ext cx="2438194" cy="628733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rgbClr val="00808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2766837" y="4739147"/>
                  <a:ext cx="2806463" cy="703355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rgbClr val="00808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5966968" y="4739147"/>
                  <a:ext cx="2828686" cy="708119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rgbClr val="00808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5200269" y="6102990"/>
                  <a:ext cx="3595385" cy="657312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839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2976370" y="2727517"/>
                  <a:ext cx="2439781" cy="462024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4367" name="Straight Connector 73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6441" y="3444177"/>
                  <a:ext cx="3432343" cy="3536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68" name="Straight Connector 74"/>
                <p:cNvCxnSpPr>
                  <a:cxnSpLocks noChangeShapeType="1"/>
                  <a:endCxn id="69" idx="0"/>
                </p:cNvCxnSpPr>
                <p:nvPr/>
              </p:nvCxnSpPr>
              <p:spPr bwMode="auto">
                <a:xfrm>
                  <a:off x="5758784" y="3435002"/>
                  <a:ext cx="0" cy="263274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69" name="Straight Connector 75"/>
                <p:cNvCxnSpPr>
                  <a:cxnSpLocks noChangeShapeType="1"/>
                </p:cNvCxnSpPr>
                <p:nvPr/>
              </p:nvCxnSpPr>
              <p:spPr bwMode="auto">
                <a:xfrm flipV="1">
                  <a:off x="695222" y="2958663"/>
                  <a:ext cx="2281843" cy="2859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0" name="Straight Connector 76"/>
                <p:cNvCxnSpPr>
                  <a:cxnSpLocks noChangeShapeType="1"/>
                </p:cNvCxnSpPr>
                <p:nvPr/>
              </p:nvCxnSpPr>
              <p:spPr bwMode="auto">
                <a:xfrm>
                  <a:off x="695222" y="2958663"/>
                  <a:ext cx="0" cy="2699187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1" name="Straight Connector 77"/>
                <p:cNvCxnSpPr>
                  <a:cxnSpLocks noChangeShapeType="1"/>
                </p:cNvCxnSpPr>
                <p:nvPr/>
              </p:nvCxnSpPr>
              <p:spPr bwMode="auto">
                <a:xfrm>
                  <a:off x="2909223" y="5895977"/>
                  <a:ext cx="3851146" cy="2940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2" name="Straight Connector 78"/>
                <p:cNvCxnSpPr>
                  <a:cxnSpLocks noChangeShapeType="1"/>
                </p:cNvCxnSpPr>
                <p:nvPr/>
              </p:nvCxnSpPr>
              <p:spPr bwMode="auto">
                <a:xfrm>
                  <a:off x="685800" y="5664202"/>
                  <a:ext cx="4262438" cy="12698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3" name="Straight Connector 79"/>
                <p:cNvCxnSpPr>
                  <a:cxnSpLocks noChangeShapeType="1"/>
                </p:cNvCxnSpPr>
                <p:nvPr/>
              </p:nvCxnSpPr>
              <p:spPr bwMode="auto">
                <a:xfrm>
                  <a:off x="4945063" y="5667377"/>
                  <a:ext cx="0" cy="228599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4" name="Straight Connector 80"/>
                <p:cNvCxnSpPr>
                  <a:cxnSpLocks noChangeShapeType="1"/>
                </p:cNvCxnSpPr>
                <p:nvPr/>
              </p:nvCxnSpPr>
              <p:spPr bwMode="auto">
                <a:xfrm flipH="1">
                  <a:off x="5749260" y="4321783"/>
                  <a:ext cx="1" cy="164273"/>
                </a:xfrm>
                <a:prstGeom prst="line">
                  <a:avLst/>
                </a:prstGeom>
                <a:noFill/>
                <a:ln w="19050" algn="ctr">
                  <a:solidFill>
                    <a:srgbClr val="00808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5" name="Straight Connector 81"/>
                <p:cNvCxnSpPr>
                  <a:cxnSpLocks noChangeShapeType="1"/>
                </p:cNvCxnSpPr>
                <p:nvPr/>
              </p:nvCxnSpPr>
              <p:spPr bwMode="auto">
                <a:xfrm flipV="1">
                  <a:off x="4169370" y="4488871"/>
                  <a:ext cx="3212229" cy="3059"/>
                </a:xfrm>
                <a:prstGeom prst="line">
                  <a:avLst/>
                </a:prstGeom>
                <a:noFill/>
                <a:ln w="19050" algn="ctr">
                  <a:solidFill>
                    <a:srgbClr val="00808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4376" name="Straight Connector 82"/>
                <p:cNvCxnSpPr>
                  <a:cxnSpLocks noChangeShapeType="1"/>
                  <a:endCxn id="71" idx="0"/>
                </p:cNvCxnSpPr>
                <p:nvPr/>
              </p:nvCxnSpPr>
              <p:spPr bwMode="auto">
                <a:xfrm flipH="1">
                  <a:off x="7381600" y="4479415"/>
                  <a:ext cx="1323" cy="260495"/>
                </a:xfrm>
                <a:prstGeom prst="line">
                  <a:avLst/>
                </a:prstGeom>
                <a:noFill/>
                <a:ln w="19050" algn="ctr">
                  <a:solidFill>
                    <a:srgbClr val="00808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1241378" y="6110929"/>
                  <a:ext cx="3557288" cy="64619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 defTabSz="457200">
                    <a:defRPr/>
                  </a:pPr>
                  <a:r>
                    <a:rPr lang="en-US" b="1" kern="0" dirty="0">
                      <a:solidFill>
                        <a:srgbClr val="70AD47">
                          <a:lumMod val="50000"/>
                        </a:srgbClr>
                      </a:solidFill>
                      <a:latin typeface="Calibri" panose="020F0502020204030204"/>
                    </a:rPr>
                    <a:t>Depressant toxins</a:t>
                  </a:r>
                </a:p>
                <a:p>
                  <a:pPr algn="ctr" defTabSz="457200">
                    <a:defRPr/>
                  </a:pPr>
                  <a:r>
                    <a:rPr lang="en-US" b="1" kern="0" dirty="0">
                      <a:solidFill>
                        <a:srgbClr val="70AD47">
                          <a:lumMod val="75000"/>
                        </a:srgbClr>
                      </a:solidFill>
                      <a:latin typeface="Calibri" panose="020F0502020204030204"/>
                    </a:rPr>
                    <a:t>Blocking neuronal action potentials</a:t>
                  </a: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5651081" y="6109341"/>
                <a:ext cx="2754081" cy="6461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70AD47">
                        <a:lumMod val="50000"/>
                      </a:srgbClr>
                    </a:solidFill>
                    <a:latin typeface="Calibri" panose="020F0502020204030204"/>
                  </a:rPr>
                  <a:t>Excitatory toxins</a:t>
                </a:r>
              </a:p>
              <a:p>
                <a:pPr algn="ctr" defTabSz="457200">
                  <a:defRPr/>
                </a:pPr>
                <a:r>
                  <a:rPr lang="en-US" b="1" kern="0" dirty="0">
                    <a:solidFill>
                      <a:srgbClr val="70AD47">
                        <a:lumMod val="75000"/>
                      </a:srgbClr>
                    </a:solidFill>
                    <a:latin typeface="Calibri" panose="020F0502020204030204"/>
                  </a:rPr>
                  <a:t>Repetitive firing of neuron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28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"/>
          <a:stretch>
            <a:fillRect/>
          </a:stretch>
        </p:blipFill>
        <p:spPr bwMode="auto">
          <a:xfrm>
            <a:off x="2868613" y="4332289"/>
            <a:ext cx="6837362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90" name="Title 1"/>
          <p:cNvSpPr txBox="1">
            <a:spLocks/>
          </p:cNvSpPr>
          <p:nvPr/>
        </p:nvSpPr>
        <p:spPr bwMode="auto">
          <a:xfrm>
            <a:off x="1924050" y="223839"/>
            <a:ext cx="82296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Scorpion toxins action on VGSCs</a:t>
            </a:r>
          </a:p>
        </p:txBody>
      </p:sp>
      <p:grpSp>
        <p:nvGrpSpPr>
          <p:cNvPr id="16391" name="Group 15"/>
          <p:cNvGrpSpPr>
            <a:grpSpLocks/>
          </p:cNvGrpSpPr>
          <p:nvPr/>
        </p:nvGrpSpPr>
        <p:grpSpPr bwMode="auto">
          <a:xfrm>
            <a:off x="1978025" y="1168400"/>
            <a:ext cx="8235950" cy="3047114"/>
            <a:chOff x="399626" y="1426150"/>
            <a:chExt cx="8236373" cy="3048098"/>
          </a:xfrm>
        </p:grpSpPr>
        <p:grpSp>
          <p:nvGrpSpPr>
            <p:cNvPr id="16394" name="Group 10"/>
            <p:cNvGrpSpPr>
              <a:grpSpLocks/>
            </p:cNvGrpSpPr>
            <p:nvPr/>
          </p:nvGrpSpPr>
          <p:grpSpPr bwMode="auto">
            <a:xfrm>
              <a:off x="918498" y="1426150"/>
              <a:ext cx="2806309" cy="702274"/>
              <a:chOff x="3002985" y="1215155"/>
              <a:chExt cx="2806309" cy="702274"/>
            </a:xfrm>
          </p:grpSpPr>
          <p:sp>
            <p:nvSpPr>
              <p:cNvPr id="16399" name="TextBox 7"/>
              <p:cNvSpPr txBox="1">
                <a:spLocks noChangeArrowheads="1"/>
              </p:cNvSpPr>
              <p:nvPr/>
            </p:nvSpPr>
            <p:spPr bwMode="auto">
              <a:xfrm>
                <a:off x="3097928" y="1243126"/>
                <a:ext cx="2616421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l-GR" altLang="en-US" sz="1800" b="1">
                    <a:solidFill>
                      <a:srgbClr val="002060"/>
                    </a:solidFill>
                  </a:rPr>
                  <a:t>α</a:t>
                </a:r>
                <a:r>
                  <a:rPr lang="en-US" altLang="en-US" sz="1800" b="1">
                    <a:solidFill>
                      <a:srgbClr val="002060"/>
                    </a:solidFill>
                  </a:rPr>
                  <a:t> -toxins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70C0"/>
                    </a:solidFill>
                  </a:rPr>
                  <a:t>mammalian Na</a:t>
                </a:r>
                <a:r>
                  <a:rPr lang="en-US" altLang="en-US" sz="1800" b="1" baseline="30000">
                    <a:solidFill>
                      <a:srgbClr val="0070C0"/>
                    </a:solidFill>
                  </a:rPr>
                  <a:t>+</a:t>
                </a:r>
                <a:r>
                  <a:rPr lang="en-US" altLang="en-US" sz="1800" b="1">
                    <a:solidFill>
                      <a:srgbClr val="0070C0"/>
                    </a:solidFill>
                  </a:rPr>
                  <a:t> channels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003253" y="1215155"/>
                <a:ext cx="2805256" cy="701902"/>
              </a:xfrm>
              <a:prstGeom prst="round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6395" name="Rectangle 9"/>
            <p:cNvSpPr>
              <a:spLocks noChangeArrowheads="1"/>
            </p:cNvSpPr>
            <p:nvPr/>
          </p:nvSpPr>
          <p:spPr bwMode="auto">
            <a:xfrm>
              <a:off x="399626" y="2303722"/>
              <a:ext cx="3896603" cy="217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Scorpion </a:t>
              </a:r>
              <a:r>
                <a:rPr lang="en-US" altLang="en-US" sz="1800">
                  <a:solidFill>
                    <a:srgbClr val="00206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α</a:t>
              </a:r>
              <a:r>
                <a:rPr lang="en-US" altLang="en-US" sz="18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-toxins bind to receptor site 3 (extracellular loops S1-S2 and S3-S4 at DIV and S5-S6 at DI) on sodium channels which blocks the channel activation </a:t>
              </a:r>
              <a:endParaRPr lang="en-US" altLang="en-US" sz="1800">
                <a:solidFill>
                  <a:srgbClr val="002060"/>
                </a:solidFill>
              </a:endParaRPr>
            </a:p>
          </p:txBody>
        </p:sp>
        <p:sp>
          <p:nvSpPr>
            <p:cNvPr id="16396" name="Rectangle 11"/>
            <p:cNvSpPr>
              <a:spLocks noChangeArrowheads="1"/>
            </p:cNvSpPr>
            <p:nvPr/>
          </p:nvSpPr>
          <p:spPr bwMode="auto">
            <a:xfrm>
              <a:off x="4571999" y="2303722"/>
              <a:ext cx="4064000" cy="216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B05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β</a:t>
              </a:r>
              <a:r>
                <a:rPr lang="en-US" altLang="en-US" sz="180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-toxins bind to receptor site 4 (extracellular loops S1-S2 and S3-S4 at DII and S5-S6 at</a:t>
              </a:r>
              <a:r>
                <a:rPr lang="en-US" altLang="en-US" sz="1800">
                  <a:solidFill>
                    <a:srgbClr val="00B05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DIII) and trap inactivation channels which induce repetitive firing of action potentials </a:t>
              </a:r>
              <a:endParaRPr lang="en-US" altLang="en-US" sz="1800">
                <a:solidFill>
                  <a:srgbClr val="00B050"/>
                </a:solidFill>
              </a:endParaRPr>
            </a:p>
          </p:txBody>
        </p:sp>
        <p:sp>
          <p:nvSpPr>
            <p:cNvPr id="16397" name="TextBox 12"/>
            <p:cNvSpPr txBox="1">
              <a:spLocks noChangeArrowheads="1"/>
            </p:cNvSpPr>
            <p:nvPr/>
          </p:nvSpPr>
          <p:spPr bwMode="auto">
            <a:xfrm>
              <a:off x="5435217" y="1470858"/>
              <a:ext cx="2092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l-GR" altLang="en-US" sz="1800" b="1">
                  <a:solidFill>
                    <a:srgbClr val="00B050"/>
                  </a:solidFill>
                </a:rPr>
                <a:t>β</a:t>
              </a:r>
              <a:r>
                <a:rPr lang="en-US" altLang="en-US" sz="1800" b="1">
                  <a:solidFill>
                    <a:srgbClr val="00B050"/>
                  </a:solidFill>
                </a:rPr>
                <a:t> -toxins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839"/>
                  </a:solidFill>
                </a:rPr>
                <a:t>Insect  Na</a:t>
              </a:r>
              <a:r>
                <a:rPr lang="en-US" altLang="en-US" sz="1800" b="1" baseline="30000">
                  <a:solidFill>
                    <a:srgbClr val="00B839"/>
                  </a:solidFill>
                </a:rPr>
                <a:t>+</a:t>
              </a:r>
              <a:r>
                <a:rPr lang="en-US" altLang="en-US" sz="1800" b="1">
                  <a:solidFill>
                    <a:srgbClr val="00B839"/>
                  </a:solidFill>
                </a:rPr>
                <a:t> channels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067116" y="1426150"/>
              <a:ext cx="2827483" cy="70666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392" name="Rectangle 14"/>
          <p:cNvSpPr>
            <a:spLocks noChangeArrowheads="1"/>
          </p:cNvSpPr>
          <p:nvPr/>
        </p:nvSpPr>
        <p:spPr bwMode="auto">
          <a:xfrm>
            <a:off x="5873751" y="6205539"/>
            <a:ext cx="2968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(Cestele and Catterall, 2000; Gurevitz, 2012)</a:t>
            </a:r>
            <a:endParaRPr lang="en-US" altLang="en-US" sz="120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1E4401-6587-4DDA-967D-CD106C8F31C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746251" y="1398588"/>
            <a:ext cx="8678863" cy="98901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365750" y="863600"/>
            <a:ext cx="1493838" cy="5334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87525" y="3001964"/>
          <a:ext cx="8650288" cy="31257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7984">
                  <a:extLst>
                    <a:ext uri="{9D8B030D-6E8A-4147-A177-3AD203B41FA5}">
                      <a16:colId xmlns="" xmlns:a16="http://schemas.microsoft.com/office/drawing/2014/main" val="1453900740"/>
                    </a:ext>
                  </a:extLst>
                </a:gridCol>
                <a:gridCol w="1839903">
                  <a:extLst>
                    <a:ext uri="{9D8B030D-6E8A-4147-A177-3AD203B41FA5}">
                      <a16:colId xmlns="" xmlns:a16="http://schemas.microsoft.com/office/drawing/2014/main" val="2692077878"/>
                    </a:ext>
                  </a:extLst>
                </a:gridCol>
                <a:gridCol w="2639793">
                  <a:extLst>
                    <a:ext uri="{9D8B030D-6E8A-4147-A177-3AD203B41FA5}">
                      <a16:colId xmlns="" xmlns:a16="http://schemas.microsoft.com/office/drawing/2014/main" val="3415056579"/>
                    </a:ext>
                  </a:extLst>
                </a:gridCol>
                <a:gridCol w="2742608">
                  <a:extLst>
                    <a:ext uri="{9D8B030D-6E8A-4147-A177-3AD203B41FA5}">
                      <a16:colId xmlns="" xmlns:a16="http://schemas.microsoft.com/office/drawing/2014/main" val="2501968414"/>
                    </a:ext>
                  </a:extLst>
                </a:gridCol>
              </a:tblGrid>
              <a:tr h="536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extLst>
                  <a:ext uri="{0D108BD9-81ED-4DB2-BD59-A6C34878D82A}">
                    <a16:rowId xmlns="" xmlns:a16="http://schemas.microsoft.com/office/drawing/2014/main" val="3314388428"/>
                  </a:ext>
                </a:extLst>
              </a:tr>
              <a:tr h="954562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AaIT1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Androctonus</a:t>
                      </a:r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australis</a:t>
                      </a:r>
                      <a:r>
                        <a:rPr lang="en-US" sz="1800" b="1" i="1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1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Modifies the gating</a:t>
                      </a: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mechanism of sodium channel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en-US" sz="1800" i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-fold increase in virulence</a:t>
                      </a:r>
                      <a:endParaRPr lang="en-US" sz="1800" i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extLst>
                  <a:ext uri="{0D108BD9-81ED-4DB2-BD59-A6C34878D82A}">
                    <a16:rowId xmlns="" xmlns:a16="http://schemas.microsoft.com/office/drawing/2014/main" val="1145266947"/>
                  </a:ext>
                </a:extLst>
              </a:tr>
              <a:tr h="954562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AaIT1+ Pr1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</a:t>
                      </a:r>
                      <a:r>
                        <a:rPr lang="en-US" sz="1800" b="1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australis</a:t>
                      </a:r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B. bassiana</a:t>
                      </a:r>
                      <a:r>
                        <a:rPr lang="en-US" sz="1800" b="1" i="1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activity with cuticle degrading and sodium channel blocker function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</a:t>
                      </a: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</a:t>
                      </a:r>
                      <a:r>
                        <a:rPr lang="en-US" sz="1800" baseline="-50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</a:t>
                      </a: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-40 %</a:t>
                      </a:r>
                      <a:endParaRPr lang="en-US" sz="1800" i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extLst>
                  <a:ext uri="{0D108BD9-81ED-4DB2-BD59-A6C34878D82A}">
                    <a16:rowId xmlns="" xmlns:a16="http://schemas.microsoft.com/office/drawing/2014/main" val="4030874964"/>
                  </a:ext>
                </a:extLst>
              </a:tr>
              <a:tr h="68022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Bj</a:t>
                      </a:r>
                      <a:r>
                        <a:rPr lang="el-GR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800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800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Buthotus</a:t>
                      </a:r>
                      <a:r>
                        <a:rPr lang="en-US" sz="1800" b="1" i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judaicus</a:t>
                      </a:r>
                      <a:endParaRPr lang="en-US" sz="1800" b="1" i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Sodium channel modifier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virulence</a:t>
                      </a:r>
                      <a:endParaRPr lang="en-US" sz="1800" i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1520" marR="131520" marT="65767" marB="65767"/>
                </a:tc>
                <a:extLst>
                  <a:ext uri="{0D108BD9-81ED-4DB2-BD59-A6C34878D82A}">
                    <a16:rowId xmlns="" xmlns:a16="http://schemas.microsoft.com/office/drawing/2014/main" val="314548303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42" name="Title 1"/>
          <p:cNvSpPr txBox="1">
            <a:spLocks/>
          </p:cNvSpPr>
          <p:nvPr/>
        </p:nvSpPr>
        <p:spPr bwMode="auto">
          <a:xfrm>
            <a:off x="1924050" y="223839"/>
            <a:ext cx="82296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Metarhizium</a:t>
            </a: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engineered to control crop pest</a:t>
            </a:r>
          </a:p>
        </p:txBody>
      </p:sp>
      <p:sp>
        <p:nvSpPr>
          <p:cNvPr id="17443" name="Rectangle 8"/>
          <p:cNvSpPr>
            <a:spLocks noChangeArrowheads="1"/>
          </p:cNvSpPr>
          <p:nvPr/>
        </p:nvSpPr>
        <p:spPr bwMode="auto">
          <a:xfrm>
            <a:off x="1746251" y="1435100"/>
            <a:ext cx="86788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 characterized </a:t>
            </a:r>
            <a:r>
              <a:rPr lang="el-GR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-insect excitatory toxin which binds to receptor site 4 on VGSCs.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proven that is not toxic to mammals even at 100 fold more concentration.</a:t>
            </a:r>
          </a:p>
        </p:txBody>
      </p:sp>
      <p:sp>
        <p:nvSpPr>
          <p:cNvPr id="17444" name="Rectangle 9"/>
          <p:cNvSpPr>
            <a:spLocks noChangeArrowheads="1"/>
          </p:cNvSpPr>
          <p:nvPr/>
        </p:nvSpPr>
        <p:spPr bwMode="auto">
          <a:xfrm>
            <a:off x="5664200" y="920750"/>
            <a:ext cx="896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AaIT1</a:t>
            </a:r>
            <a:endParaRPr lang="en-US" altLang="en-US" sz="200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E6D47C-D8E4-4FB4-B029-703C6172D63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1"/>
          <p:cNvGrpSpPr>
            <a:grpSpLocks/>
          </p:cNvGrpSpPr>
          <p:nvPr/>
        </p:nvGrpSpPr>
        <p:grpSpPr bwMode="auto">
          <a:xfrm>
            <a:off x="9601200" y="6019800"/>
            <a:ext cx="304800" cy="838200"/>
            <a:chOff x="228600" y="1143000"/>
            <a:chExt cx="152399" cy="5715000"/>
          </a:xfrm>
        </p:grpSpPr>
        <p:sp>
          <p:nvSpPr>
            <p:cNvPr id="13" name="Rectangle 12"/>
            <p:cNvSpPr/>
            <p:nvPr/>
          </p:nvSpPr>
          <p:spPr>
            <a:xfrm rot="5400000">
              <a:off x="-2590800" y="3962400"/>
              <a:ext cx="5715000" cy="76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-2514601" y="3962400"/>
              <a:ext cx="5715000" cy="762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1524000" y="0"/>
            <a:ext cx="9144000" cy="1219200"/>
            <a:chOff x="401" y="399"/>
            <a:chExt cx="9143599" cy="990202"/>
          </a:xfrm>
        </p:grpSpPr>
        <p:sp>
          <p:nvSpPr>
            <p:cNvPr id="5" name="Rectangle 4"/>
            <p:cNvSpPr/>
            <p:nvPr/>
          </p:nvSpPr>
          <p:spPr>
            <a:xfrm>
              <a:off x="401" y="229899"/>
              <a:ext cx="9143599" cy="760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153443" y="214427"/>
              <a:ext cx="428606" cy="21402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153443" y="399"/>
              <a:ext cx="428606" cy="2140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78" y="214427"/>
              <a:ext cx="428606" cy="21402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78" y="399"/>
              <a:ext cx="428606" cy="2140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β-BUTX Lqq1a-Scorpion neurotoxin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31950"/>
            <a:ext cx="8534400" cy="5257800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Leuirus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quinquestriatus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quinquestriatus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β-BUTX Lqq1a toxin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9144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q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70 amino acids including 8 half cysteine residues at the positions 16-37, 22-42, 26-44, 38-64 </a:t>
            </a:r>
          </a:p>
          <a:p>
            <a:pPr marL="137160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Flaccid paralysis in insects which is caused by repetitive firing (</a:t>
            </a:r>
            <a:r>
              <a:rPr lang="en-US" sz="1800" dirty="0" err="1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Kopeyan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i="1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1990)</a:t>
            </a:r>
          </a:p>
          <a:p>
            <a:pPr marL="137160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 toxins- bind to the receptor site 4 (Domain II and III) 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Gurevitz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, 2012)</a:t>
            </a:r>
          </a:p>
          <a:p>
            <a:pPr marL="137160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Closely resembles insect specific 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 toxin Aa IT1 from </a:t>
            </a:r>
            <a:r>
              <a:rPr lang="en-US" sz="1800" i="1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A. </a:t>
            </a:r>
            <a:r>
              <a:rPr lang="en-US" sz="1800" i="1" dirty="0" err="1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australis</a:t>
            </a:r>
            <a:r>
              <a:rPr lang="en-US" sz="1800" i="1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</a:p>
          <a:p>
            <a:pPr marL="137160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Non toxic to mammals 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(Ji </a:t>
            </a:r>
            <a:r>
              <a:rPr lang="en-US" sz="1800" i="1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800" dirty="0">
                <a:solidFill>
                  <a:srgbClr val="124E18"/>
                </a:solidFill>
                <a:latin typeface="Times New Roman" pitchFamily="18" charset="0"/>
                <a:cs typeface="Times New Roman" pitchFamily="18" charset="0"/>
              </a:rPr>
              <a:t>2002) </a:t>
            </a:r>
            <a:endParaRPr lang="en-US" sz="1800" dirty="0">
              <a:solidFill>
                <a:srgbClr val="124E18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8438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5581539-D83B-4FB8-BFE8-86B537B33E72}" type="slidenum">
              <a:rPr lang="en-US" altLang="en-US" sz="1200" b="1"/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en-US" altLang="en-US" sz="1200" b="1"/>
          </a:p>
        </p:txBody>
      </p:sp>
      <p:pic>
        <p:nvPicPr>
          <p:cNvPr id="18439" name="Picture 2" descr="yellow fattail scorp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6250" b="14035"/>
          <a:stretch>
            <a:fillRect/>
          </a:stretch>
        </p:blipFill>
        <p:spPr bwMode="auto">
          <a:xfrm>
            <a:off x="8915400" y="5168901"/>
            <a:ext cx="16764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8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Engineering entomopathogenic fungi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of 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Scorpion toxin Gene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fungi to enhance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pathogenicity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rDNA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technology.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Scorpion toxin are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selectively active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lepidopterous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dipterous insects.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905000" y="3352800"/>
          <a:ext cx="48006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67400" y="3124201"/>
            <a:ext cx="4114800" cy="120032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Cause an immediate contraction paralysis in blowfly larvae.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Composed of 70 -76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Less than 30% identity with mammals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4419601"/>
            <a:ext cx="4038600" cy="120032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transient contraction paralysis followed by slow flaccid paralysis.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Composed of 59-61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50% identity with mammals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7400" y="5657672"/>
            <a:ext cx="4114800" cy="120032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Delayed and sustained contraction paralysis  potent to mammals also.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Composed of 64-66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&gt; 70% identity with mammalian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toxin.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31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4313F-9B40-4BCF-BBB1-0FADF355D511}" type="slidenum">
              <a:rPr lang="en-US"/>
              <a:pPr>
                <a:defRPr/>
              </a:pPr>
              <a:t>28</a:t>
            </a:fld>
            <a:endParaRPr lang="en-US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524000" y="0"/>
            <a:ext cx="9144000" cy="1447800"/>
            <a:chOff x="401" y="399"/>
            <a:chExt cx="9143599" cy="990202"/>
          </a:xfrm>
        </p:grpSpPr>
        <p:sp>
          <p:nvSpPr>
            <p:cNvPr id="5" name="Rectangle 4"/>
            <p:cNvSpPr/>
            <p:nvPr/>
          </p:nvSpPr>
          <p:spPr>
            <a:xfrm>
              <a:off x="401" y="229492"/>
              <a:ext cx="9143599" cy="7611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153443" y="214292"/>
              <a:ext cx="428606" cy="213892"/>
            </a:xfrm>
            <a:prstGeom prst="rect">
              <a:avLst/>
            </a:prstGeom>
            <a:solidFill>
              <a:srgbClr val="124E1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153443" y="399"/>
              <a:ext cx="428606" cy="2138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78" y="214292"/>
              <a:ext cx="428606" cy="213892"/>
            </a:xfrm>
            <a:prstGeom prst="rect">
              <a:avLst/>
            </a:prstGeom>
            <a:solidFill>
              <a:srgbClr val="124E1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78" y="399"/>
              <a:ext cx="428606" cy="2138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532" name="TextBox 9"/>
          <p:cNvSpPr txBox="1">
            <a:spLocks noChangeArrowheads="1"/>
          </p:cNvSpPr>
          <p:nvPr/>
        </p:nvSpPr>
        <p:spPr bwMode="auto">
          <a:xfrm>
            <a:off x="1519237" y="552451"/>
            <a:ext cx="914082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Schematic representation of bacterial expression, purification and cell culture studies of recombinant Lqq1a</a:t>
            </a:r>
          </a:p>
        </p:txBody>
      </p:sp>
      <p:grpSp>
        <p:nvGrpSpPr>
          <p:cNvPr id="22533" name="Group 3"/>
          <p:cNvGrpSpPr>
            <a:grpSpLocks/>
          </p:cNvGrpSpPr>
          <p:nvPr/>
        </p:nvGrpSpPr>
        <p:grpSpPr bwMode="auto">
          <a:xfrm>
            <a:off x="2209800" y="1600201"/>
            <a:ext cx="8167688" cy="5230813"/>
            <a:chOff x="609600" y="1703964"/>
            <a:chExt cx="8167496" cy="5230236"/>
          </a:xfrm>
        </p:grpSpPr>
        <p:pic>
          <p:nvPicPr>
            <p:cNvPr id="22534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703964"/>
              <a:ext cx="8123903" cy="5230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5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711" y="5271640"/>
              <a:ext cx="1934385" cy="67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2531"/>
            <a:ext cx="6788927" cy="37421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6000" y="138095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Based on the native protein sequence, corresponding gene sequence has been codon optimized for the expression in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Beauveria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Metarhizium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 In addition to the toxic gene sequence 5’ Untranslated region (UTR,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Kozak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sequences) and Mcl1 signal peptide has been included at the 5’ region from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Metarhizium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collagen like protein, to transport the protein of interest to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hemolymph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The sequence was codon optimized using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Metarhizium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anisopliae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Beauveria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bassiana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codon usage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8383" y="45447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Schematic representation of PMcl1-Lqq IT1 cloning in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B.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bassiana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using protoplast transformation.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91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62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0752"/>
            <a:ext cx="10515600" cy="52762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Insect pest menace </a:t>
            </a:r>
            <a:r>
              <a:rPr lang="en-US" dirty="0" smtClean="0"/>
              <a:t>is a major factor that</a:t>
            </a:r>
            <a:r>
              <a:rPr lang="en-US" dirty="0" smtClean="0">
                <a:solidFill>
                  <a:srgbClr val="FF0000"/>
                </a:solidFill>
              </a:rPr>
              <a:t> destabilizes crop productivity</a:t>
            </a:r>
            <a:r>
              <a:rPr lang="en-US" dirty="0" smtClean="0"/>
              <a:t> in agricultural ecosystems.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rgbClr val="FF0000"/>
                </a:solidFill>
              </a:rPr>
              <a:t>chemical pesticides </a:t>
            </a:r>
            <a:r>
              <a:rPr lang="en-US" dirty="0" smtClean="0"/>
              <a:t>– usage by farmers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  <a:cs typeface="Times New Roman" pitchFamily="18" charset="0"/>
              </a:rPr>
              <a:t>Disadvantages </a:t>
            </a:r>
            <a:r>
              <a:rPr lang="en-US" dirty="0" smtClean="0">
                <a:solidFill>
                  <a:srgbClr val="000000"/>
                </a:solidFill>
                <a:cs typeface="Times New Roman" pitchFamily="18" charset="0"/>
              </a:rPr>
              <a:t>of chemical pesticides – development of resistance in pests, environmental persistence and toxicity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Association of fungi with insects is well known and some of these cause serious diseases in hosts.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Safe</a:t>
            </a:r>
            <a:r>
              <a:rPr lang="en-US" dirty="0" smtClean="0"/>
              <a:t> towards humans, environment and non-target organisms.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These can be </a:t>
            </a:r>
            <a:r>
              <a:rPr lang="en-US" dirty="0" smtClean="0">
                <a:solidFill>
                  <a:srgbClr val="FF0000"/>
                </a:solidFill>
              </a:rPr>
              <a:t>used in conjunction </a:t>
            </a:r>
            <a:r>
              <a:rPr lang="en-US" dirty="0" smtClean="0"/>
              <a:t>with synthetic </a:t>
            </a:r>
            <a:r>
              <a:rPr lang="en-US" dirty="0" smtClean="0">
                <a:solidFill>
                  <a:srgbClr val="FF0000"/>
                </a:solidFill>
              </a:rPr>
              <a:t>chemical insecticides.</a:t>
            </a:r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Most common </a:t>
            </a:r>
            <a:r>
              <a:rPr lang="en-US" dirty="0" err="1" smtClean="0"/>
              <a:t>entomopathogenic</a:t>
            </a:r>
            <a:r>
              <a:rPr lang="en-US" dirty="0" smtClean="0"/>
              <a:t> fungi are </a:t>
            </a:r>
            <a:r>
              <a:rPr lang="en-US" i="1" dirty="0" err="1" smtClean="0">
                <a:solidFill>
                  <a:srgbClr val="FF0000"/>
                </a:solidFill>
              </a:rPr>
              <a:t>Beauveria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bassiana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Metarhizium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anisopliae</a:t>
            </a:r>
            <a:r>
              <a:rPr lang="en-US" i="1" dirty="0" smtClean="0">
                <a:solidFill>
                  <a:srgbClr val="FF0000"/>
                </a:solidFill>
              </a:rPr>
              <a:t>,</a:t>
            </a:r>
            <a:r>
              <a:rPr lang="en-US" i="1" dirty="0" smtClean="0"/>
              <a:t> </a:t>
            </a:r>
            <a:r>
              <a:rPr lang="en-US" i="1" dirty="0" err="1" smtClean="0"/>
              <a:t>Nomuraea</a:t>
            </a:r>
            <a:r>
              <a:rPr lang="en-US" i="1" dirty="0" smtClean="0"/>
              <a:t> </a:t>
            </a:r>
            <a:r>
              <a:rPr lang="en-US" i="1" dirty="0" err="1" smtClean="0"/>
              <a:t>rileyi</a:t>
            </a:r>
            <a:r>
              <a:rPr lang="en-US" i="1" dirty="0" smtClean="0"/>
              <a:t>, </a:t>
            </a:r>
            <a:r>
              <a:rPr lang="en-US" i="1" dirty="0" err="1" smtClean="0"/>
              <a:t>Paecilomyces</a:t>
            </a:r>
            <a:r>
              <a:rPr lang="en-US" i="1" dirty="0" smtClean="0"/>
              <a:t> </a:t>
            </a:r>
            <a:r>
              <a:rPr lang="en-US" i="1" dirty="0" err="1" smtClean="0"/>
              <a:t>sps</a:t>
            </a:r>
            <a:r>
              <a:rPr lang="en-US" i="1" dirty="0" smtClean="0"/>
              <a:t>. </a:t>
            </a:r>
            <a:r>
              <a:rPr lang="en-US" i="1" dirty="0" err="1" smtClean="0"/>
              <a:t>Verticillium</a:t>
            </a:r>
            <a:r>
              <a:rPr lang="en-US" i="1" dirty="0" smtClean="0"/>
              <a:t> </a:t>
            </a:r>
            <a:r>
              <a:rPr lang="en-US" i="1" dirty="0" err="1" smtClean="0"/>
              <a:t>lecanii</a:t>
            </a:r>
            <a:r>
              <a:rPr lang="en-US" i="1" dirty="0" smtClean="0"/>
              <a:t>, </a:t>
            </a:r>
            <a:r>
              <a:rPr lang="en-US" i="1" dirty="0" err="1" smtClean="0"/>
              <a:t>Hirsutella</a:t>
            </a:r>
            <a:r>
              <a:rPr lang="en-US" i="1" dirty="0" smtClean="0"/>
              <a:t> </a:t>
            </a:r>
            <a:r>
              <a:rPr lang="en-US" i="1" dirty="0" err="1" smtClean="0"/>
              <a:t>thompsonii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44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851645"/>
            <a:ext cx="6096000" cy="31547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LqqIT1 protein expression and purification studies in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E. coli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testing the efficacy of purified protein on insects (or) insect cell lines (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Sf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-9 and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Sf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-21) and Human cell line.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2a.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Cloning, expression of the LqqIT1 in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Metarhizium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Beauveria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and insect toxicity studies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3a.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Genes stacking using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Lectin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B.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thuringiensis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Cry protein with LqqIT1 and insect toxicity assays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92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9" y="608672"/>
            <a:ext cx="5573395" cy="3675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1151" y="4615682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marR="174625" indent="-63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Schematic representation of LqqIT1 cloning into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Metarhizium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anisopliae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pMcl1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Lqq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IT1 Bar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PTrpC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Mcl1 gene overlap vector construction.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95" y="759061"/>
            <a:ext cx="6123305" cy="3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096000" y="5274859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R="174625" algn="just">
              <a:lnSpc>
                <a:spcPct val="150000"/>
              </a:lnSpc>
              <a:tabLst>
                <a:tab pos="228600" algn="l"/>
                <a:tab pos="565785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Schematic representation of LqqIT1 cloning into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Metarhizium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anisopliae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pCAMBIA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3300 PMcl1LqqIT1 overlap vector construction.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721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52" y="854378"/>
            <a:ext cx="7634449" cy="429082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61397" y="55194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R="174625" algn="just">
              <a:lnSpc>
                <a:spcPct val="150000"/>
              </a:lnSpc>
              <a:tabLst>
                <a:tab pos="228600" algn="l"/>
              </a:tabLst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Schematic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representation of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Agrobacterium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mediated transformation of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M.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anisopliae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8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5988" y="4581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Genes stacking using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Lectin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B.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thuringiensis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Cry protein with LqqIT1 and insect toxicity </a:t>
            </a:r>
            <a:r>
              <a:rPr lang="en-US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assays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10269" y="1698093"/>
            <a:ext cx="916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Plant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lectins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are heterogeneous group of defense protein molecule that recognize and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bind reversibly to the carbohydrate moieties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20" y="2893098"/>
            <a:ext cx="5379085" cy="268224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72857" y="56623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25"/>
              </a:spcAft>
              <a:tabLst>
                <a:tab pos="228600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Schematic representation of strategies followed for the fusion of Cry1Ac and GNA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lectin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56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15" y="678891"/>
            <a:ext cx="8968451" cy="473927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870579" y="54914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Flow chart for the cloning of β-BUTX-Lqq1a and Cry1Ac/GNA in 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Agrobacterium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plasmid (pCAMBIA3300)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4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345"/>
            <a:ext cx="12192000" cy="58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52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054" y="2065630"/>
            <a:ext cx="11371741" cy="3554819"/>
          </a:xfrm>
          <a:prstGeom prst="rect">
            <a:avLst/>
          </a:prstGeom>
          <a:solidFill>
            <a:srgbClr val="AAAA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 tooltip="Go to Toxicology in Vitro on ScienceDirect"/>
              </a:rPr>
              <a:t>  </a:t>
            </a:r>
            <a:r>
              <a:rPr kumimoji="0" lang="en-US" altLang="en-US" sz="1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 tooltip="Go to Toxicology in Vitro on ScienceDirect"/>
              </a:rPr>
              <a:t>Toxicology in Vitro</a:t>
            </a:r>
            <a:endParaRPr kumimoji="0" lang="en-US" altLang="en-US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Go to table of contents for this volume/issue"/>
              </a:rPr>
              <a:t>Volume 94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February 2024, 105737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 </a:t>
            </a:r>
            <a:r>
              <a:rPr kumimoji="0" lang="en-US" altLang="en-US" sz="9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vitro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anticancer effects of recombinant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anisoplin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activation of SAPK/JNK and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downregulation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NFκB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 links open overlay panel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, 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 tooltip="Persistent link using digital object identifier"/>
              </a:rPr>
              <a:t>https://doi.org/10.1016/j.tiv.2023.105737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Get rights and content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Elsevier">
            <a:hlinkClick r:id="rId2" tooltip="Go to Toxicology in Vitro on ScienceDirect"/>
          </p:cNvPr>
          <p:cNvSpPr>
            <a:spLocks noChangeAspect="1" noChangeArrowheads="1"/>
          </p:cNvSpPr>
          <p:nvPr/>
        </p:nvSpPr>
        <p:spPr bwMode="auto">
          <a:xfrm>
            <a:off x="1202178" y="6276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 descr="Toxicology in Vitro">
            <a:hlinkClick r:id="rId3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53" y="811379"/>
            <a:ext cx="2477457" cy="32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</a:t>
            </a:r>
            <a:r>
              <a:rPr lang="en-US" dirty="0" err="1" smtClean="0"/>
              <a:t>Entomopathogenic</a:t>
            </a:r>
            <a:r>
              <a:rPr lang="en-US" dirty="0" smtClean="0"/>
              <a:t> fungi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Good mass production – formulation – application (to reach the field for </a:t>
            </a:r>
            <a:r>
              <a:rPr lang="en-US" dirty="0" smtClean="0">
                <a:solidFill>
                  <a:srgbClr val="FF0000"/>
                </a:solidFill>
              </a:rPr>
              <a:t>use by farmers</a:t>
            </a:r>
            <a:r>
              <a:rPr lang="en-US" dirty="0" smtClean="0"/>
              <a:t>).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Strain improvement </a:t>
            </a:r>
            <a:r>
              <a:rPr lang="en-US" dirty="0" smtClean="0"/>
              <a:t>– via genetic engineering</a:t>
            </a:r>
          </a:p>
          <a:p>
            <a:pPr>
              <a:buNone/>
            </a:pPr>
            <a:r>
              <a:rPr lang="en-US" dirty="0" smtClean="0"/>
              <a:t>(over expressing extracellular enzymes to increase the rate of virulence).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Engineering fungi </a:t>
            </a:r>
            <a:r>
              <a:rPr lang="en-US" dirty="0" smtClean="0"/>
              <a:t>with other </a:t>
            </a:r>
            <a:r>
              <a:rPr lang="en-US" dirty="0" err="1" smtClean="0"/>
              <a:t>neuro</a:t>
            </a:r>
            <a:r>
              <a:rPr lang="en-US" dirty="0" smtClean="0"/>
              <a:t> toxic genes from Scorpion, snake venom, wasps,  etc.</a:t>
            </a:r>
          </a:p>
          <a:p>
            <a:pPr>
              <a:buNone/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>
                <a:cs typeface="Times New Roman" pitchFamily="18" charset="0"/>
              </a:rPr>
              <a:t>Continued investment in research, technology transfer and 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7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5348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Why </a:t>
            </a:r>
            <a:r>
              <a:rPr lang="en-US" b="1" dirty="0" err="1" smtClean="0">
                <a:solidFill>
                  <a:srgbClr val="00B050"/>
                </a:solidFill>
              </a:rPr>
              <a:t>Biocontrol</a:t>
            </a:r>
            <a:endParaRPr lang="en-US" dirty="0"/>
          </a:p>
        </p:txBody>
      </p:sp>
      <p:pic>
        <p:nvPicPr>
          <p:cNvPr id="4" name="Picture 5" descr="fillin0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33516" y="-234406"/>
            <a:ext cx="10090246" cy="709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43701" y="1118147"/>
            <a:ext cx="3889612" cy="485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r>
              <a:rPr lang="en-US" b="1" dirty="0">
                <a:solidFill>
                  <a:srgbClr val="CC0099"/>
                </a:solidFill>
                <a:latin typeface="Century Schoolbook" pitchFamily="18" charset="0"/>
              </a:rPr>
              <a:t>Environmentally compatible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, naturally occurring</a:t>
            </a: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endParaRPr lang="en-US" b="1" dirty="0">
              <a:solidFill>
                <a:schemeClr val="folHlink"/>
              </a:solidFill>
              <a:latin typeface="Century Schoolbook" pitchFamily="18" charset="0"/>
            </a:endParaRP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r>
              <a:rPr lang="en-US" b="1" dirty="0">
                <a:solidFill>
                  <a:srgbClr val="FF6600"/>
                </a:solidFill>
                <a:latin typeface="Century Schoolbook" pitchFamily="18" charset="0"/>
              </a:rPr>
              <a:t>Broad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 or </a:t>
            </a:r>
            <a:r>
              <a:rPr lang="en-US" b="1" dirty="0">
                <a:solidFill>
                  <a:srgbClr val="FF6600"/>
                </a:solidFill>
                <a:latin typeface="Century Schoolbook" pitchFamily="18" charset="0"/>
              </a:rPr>
              <a:t>narrow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 </a:t>
            </a:r>
            <a:r>
              <a:rPr lang="en-US" b="1" dirty="0">
                <a:solidFill>
                  <a:srgbClr val="CC0099"/>
                </a:solidFill>
                <a:latin typeface="Century Schoolbook" pitchFamily="18" charset="0"/>
              </a:rPr>
              <a:t>targets 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depending on organism</a:t>
            </a: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endParaRPr lang="en-US" b="1" dirty="0">
              <a:solidFill>
                <a:schemeClr val="folHlink"/>
              </a:solidFill>
              <a:latin typeface="Century Schoolbook" pitchFamily="18" charset="0"/>
            </a:endParaRP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r>
              <a:rPr lang="en-US" b="1" dirty="0">
                <a:solidFill>
                  <a:srgbClr val="FF6600"/>
                </a:solidFill>
                <a:latin typeface="Century Schoolbook" pitchFamily="18" charset="0"/>
              </a:rPr>
              <a:t>Less prone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 to </a:t>
            </a:r>
            <a:r>
              <a:rPr lang="en-US" b="1" dirty="0">
                <a:solidFill>
                  <a:srgbClr val="CC0099"/>
                </a:solidFill>
                <a:latin typeface="Century Schoolbook" pitchFamily="18" charset="0"/>
              </a:rPr>
              <a:t>resistance</a:t>
            </a: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endParaRPr lang="en-US" b="1" dirty="0">
              <a:solidFill>
                <a:schemeClr val="folHlink"/>
              </a:solidFill>
              <a:latin typeface="Century Schoolbook" pitchFamily="18" charset="0"/>
            </a:endParaRP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r>
              <a:rPr lang="en-US" b="1" dirty="0">
                <a:solidFill>
                  <a:srgbClr val="CC0099"/>
                </a:solidFill>
                <a:latin typeface="Century Schoolbook" pitchFamily="18" charset="0"/>
              </a:rPr>
              <a:t>Low cost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 of </a:t>
            </a:r>
            <a:r>
              <a:rPr lang="en-US" b="1" dirty="0">
                <a:solidFill>
                  <a:srgbClr val="FF6600"/>
                </a:solidFill>
                <a:latin typeface="Century Schoolbook" pitchFamily="18" charset="0"/>
              </a:rPr>
              <a:t>development</a:t>
            </a: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endParaRPr lang="en-US" b="1" dirty="0">
              <a:solidFill>
                <a:schemeClr val="folHlink"/>
              </a:solidFill>
              <a:latin typeface="Century Schoolbook" pitchFamily="18" charset="0"/>
            </a:endParaRP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r>
              <a:rPr lang="en-US" b="1" dirty="0">
                <a:solidFill>
                  <a:srgbClr val="CC0099"/>
                </a:solidFill>
                <a:latin typeface="Century Schoolbook" pitchFamily="18" charset="0"/>
              </a:rPr>
              <a:t>Integrated control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 possible, </a:t>
            </a:r>
            <a:r>
              <a:rPr lang="en-US" b="1" dirty="0">
                <a:solidFill>
                  <a:srgbClr val="FF6600"/>
                </a:solidFill>
                <a:latin typeface="Century Schoolbook" pitchFamily="18" charset="0"/>
              </a:rPr>
              <a:t>reducing chemical use</a:t>
            </a: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endParaRPr lang="en-US" b="1" dirty="0">
              <a:solidFill>
                <a:schemeClr val="folHlink"/>
              </a:solidFill>
              <a:latin typeface="Century Schoolbook" pitchFamily="18" charset="0"/>
            </a:endParaRPr>
          </a:p>
          <a:p>
            <a:pPr marL="274320" lvl="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/>
            </a:pPr>
            <a:r>
              <a:rPr lang="en-US" b="1" dirty="0">
                <a:solidFill>
                  <a:srgbClr val="CC0099"/>
                </a:solidFill>
                <a:latin typeface="Century Schoolbook" pitchFamily="18" charset="0"/>
              </a:rPr>
              <a:t>Less expensive</a:t>
            </a:r>
            <a:r>
              <a:rPr lang="en-US" b="1" dirty="0">
                <a:solidFill>
                  <a:schemeClr val="folHlink"/>
                </a:solidFill>
                <a:latin typeface="Century Schoolbook" pitchFamily="18" charset="0"/>
              </a:rPr>
              <a:t> and Rapid registration </a:t>
            </a:r>
          </a:p>
        </p:txBody>
      </p:sp>
    </p:spTree>
    <p:extLst>
      <p:ext uri="{BB962C8B-B14F-4D97-AF65-F5344CB8AC3E}">
        <p14:creationId xmlns:p14="http://schemas.microsoft.com/office/powerpoint/2010/main" val="372234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POTENTIAL AND STATUS OF EPF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8991"/>
            <a:ext cx="10515600" cy="520797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Contact</a:t>
            </a:r>
            <a:r>
              <a:rPr lang="en-US" dirty="0" smtClean="0"/>
              <a:t> mode of </a:t>
            </a:r>
            <a:r>
              <a:rPr lang="en-US" dirty="0" smtClean="0">
                <a:solidFill>
                  <a:srgbClr val="FF0000"/>
                </a:solidFill>
              </a:rPr>
              <a:t>action.</a:t>
            </a:r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EPF have </a:t>
            </a:r>
            <a:r>
              <a:rPr lang="en-US" dirty="0" smtClean="0">
                <a:solidFill>
                  <a:srgbClr val="FF0000"/>
                </a:solidFill>
              </a:rPr>
              <a:t>a broad host range </a:t>
            </a:r>
            <a:r>
              <a:rPr lang="en-US" dirty="0" smtClean="0"/>
              <a:t>and also cause epizootics.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Resistance in pests - Single site of action of </a:t>
            </a:r>
            <a:r>
              <a:rPr lang="en-US" i="1" dirty="0" err="1" smtClean="0"/>
              <a:t>Bt</a:t>
            </a:r>
            <a:r>
              <a:rPr lang="en-US" i="1" dirty="0" smtClean="0"/>
              <a:t> </a:t>
            </a:r>
            <a:r>
              <a:rPr lang="en-US" dirty="0" smtClean="0"/>
              <a:t>toxins </a:t>
            </a:r>
            <a:r>
              <a:rPr lang="en-US" dirty="0" err="1" smtClean="0"/>
              <a:t>Vs</a:t>
            </a:r>
            <a:r>
              <a:rPr lang="en-US" dirty="0" smtClean="0"/>
              <a:t> multiple site/multiple step mechanism of action.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EPF are ubiquitous to many environments – leads to the discovery of native-indigenous isolates.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Interaction of the EPF – host depends on the occurrence of non-specific and specific events between the conidia and the insect cuticle.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EPF can be easily </a:t>
            </a:r>
            <a:r>
              <a:rPr lang="en-US" dirty="0" smtClean="0">
                <a:solidFill>
                  <a:srgbClr val="FF0000"/>
                </a:solidFill>
              </a:rPr>
              <a:t>grown</a:t>
            </a:r>
            <a:r>
              <a:rPr lang="en-US" dirty="0" smtClean="0"/>
              <a:t> on </a:t>
            </a:r>
            <a:r>
              <a:rPr lang="en-US" dirty="0" smtClean="0">
                <a:solidFill>
                  <a:srgbClr val="FF0000"/>
                </a:solidFill>
              </a:rPr>
              <a:t>simple media </a:t>
            </a:r>
            <a:r>
              <a:rPr lang="en-US" dirty="0" smtClean="0"/>
              <a:t>and can be  </a:t>
            </a:r>
            <a:r>
              <a:rPr lang="en-US" dirty="0" smtClean="0">
                <a:solidFill>
                  <a:srgbClr val="FF0000"/>
                </a:solidFill>
              </a:rPr>
              <a:t>easily formulated.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Toxins and enzymes </a:t>
            </a:r>
            <a:r>
              <a:rPr lang="en-US" dirty="0" smtClean="0"/>
              <a:t>produced can be exploited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9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E9DCD2-D2BD-4D3C-B101-33F2998FFEF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12988" y="5308600"/>
            <a:ext cx="1490662" cy="515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12988" y="2427288"/>
            <a:ext cx="1490662" cy="5143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00" name="Title 1"/>
          <p:cNvSpPr txBox="1">
            <a:spLocks/>
          </p:cNvSpPr>
          <p:nvPr/>
        </p:nvSpPr>
        <p:spPr bwMode="auto">
          <a:xfrm>
            <a:off x="1957388" y="260350"/>
            <a:ext cx="82296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 pesticides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2443164" y="1022351"/>
            <a:ext cx="7748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molecules from the biological origin, whole organism or product derived from them</a:t>
            </a: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(Villaverde </a:t>
            </a:r>
            <a:r>
              <a:rPr lang="en-US" altLang="en-US" sz="18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17900" y="2217738"/>
            <a:ext cx="688975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lnSpc>
                <a:spcPct val="150000"/>
              </a:lnSpc>
              <a:buClr>
                <a:schemeClr val="bg1">
                  <a:lumMod val="50000"/>
                </a:schemeClr>
              </a:buClr>
              <a:defRPr/>
            </a:pPr>
            <a:endParaRPr lang="en-US" sz="1200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6858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en-US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Bacillus </a:t>
            </a:r>
            <a:r>
              <a:rPr lang="en-US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thuringiensis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>
              <a:lnSpc>
                <a:spcPct val="150000"/>
              </a:lnSpc>
              <a:buClr>
                <a:schemeClr val="bg1">
                  <a:lumMod val="50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  Cry, </a:t>
            </a:r>
            <a:r>
              <a:rPr lang="en-US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Cyt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Vip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03" name="Rectangle 12"/>
          <p:cNvSpPr>
            <a:spLocks noChangeArrowheads="1"/>
          </p:cNvSpPr>
          <p:nvPr/>
        </p:nvSpPr>
        <p:spPr bwMode="auto">
          <a:xfrm>
            <a:off x="2549525" y="2500313"/>
            <a:ext cx="1017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Bacteria</a:t>
            </a:r>
            <a:endParaRPr lang="en-US" altLang="en-US" sz="1800"/>
          </a:p>
        </p:txBody>
      </p:sp>
      <p:sp>
        <p:nvSpPr>
          <p:cNvPr id="14" name="Rectangle 13"/>
          <p:cNvSpPr/>
          <p:nvPr/>
        </p:nvSpPr>
        <p:spPr>
          <a:xfrm>
            <a:off x="3494089" y="3336926"/>
            <a:ext cx="20505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Baculovirus</a:t>
            </a:r>
            <a:endParaRPr 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205" name="Group 14"/>
          <p:cNvGrpSpPr>
            <a:grpSpLocks/>
          </p:cNvGrpSpPr>
          <p:nvPr/>
        </p:nvGrpSpPr>
        <p:grpSpPr bwMode="auto">
          <a:xfrm>
            <a:off x="2312988" y="3313113"/>
            <a:ext cx="1490662" cy="550862"/>
            <a:chOff x="733826" y="3860241"/>
            <a:chExt cx="1489588" cy="551177"/>
          </a:xfrm>
        </p:grpSpPr>
        <p:sp>
          <p:nvSpPr>
            <p:cNvPr id="16" name="Rounded Rectangle 15"/>
            <p:cNvSpPr/>
            <p:nvPr/>
          </p:nvSpPr>
          <p:spPr>
            <a:xfrm>
              <a:off x="733826" y="3896774"/>
              <a:ext cx="1489588" cy="5146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15" name="Rectangle 16"/>
            <p:cNvSpPr>
              <a:spLocks noChangeArrowheads="1"/>
            </p:cNvSpPr>
            <p:nvPr/>
          </p:nvSpPr>
          <p:spPr bwMode="auto">
            <a:xfrm>
              <a:off x="1084214" y="3860241"/>
              <a:ext cx="785215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Virus </a:t>
              </a:r>
            </a:p>
          </p:txBody>
        </p:sp>
      </p:grpSp>
      <p:sp>
        <p:nvSpPr>
          <p:cNvPr id="8206" name="Rectangle 17"/>
          <p:cNvSpPr>
            <a:spLocks noChangeArrowheads="1"/>
          </p:cNvSpPr>
          <p:nvPr/>
        </p:nvSpPr>
        <p:spPr bwMode="auto">
          <a:xfrm>
            <a:off x="2613025" y="5265738"/>
            <a:ext cx="8191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Fungi </a:t>
            </a:r>
          </a:p>
        </p:txBody>
      </p:sp>
      <p:sp>
        <p:nvSpPr>
          <p:cNvPr id="8207" name="Rectangle 18"/>
          <p:cNvSpPr>
            <a:spLocks noChangeArrowheads="1"/>
          </p:cNvSpPr>
          <p:nvPr/>
        </p:nvSpPr>
        <p:spPr bwMode="auto">
          <a:xfrm>
            <a:off x="4025900" y="4887913"/>
            <a:ext cx="6840538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800" b="1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Beauveria, Metarhizium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8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Lecanicillium</a:t>
            </a: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lecanii 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Isaria fumosorosea, </a:t>
            </a:r>
            <a:endParaRPr lang="en-US" altLang="en-US" sz="1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89813" y="5027614"/>
            <a:ext cx="3421062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Acts by direct penetration (or)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Contact infection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962776" y="2476500"/>
            <a:ext cx="61913" cy="15367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962776" y="4957763"/>
            <a:ext cx="61913" cy="12176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024688" y="5275263"/>
            <a:ext cx="309562" cy="4873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5376" y="2919414"/>
            <a:ext cx="3421063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Needs to be ingested to act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7024688" y="2955926"/>
            <a:ext cx="309562" cy="48736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8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Metarhizium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8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Beauveria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approved by  USEPA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Wang and Leger, 2013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B. bassiana-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Agostino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Bassi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white muscardine fungi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disease in silkworm</a:t>
            </a:r>
          </a:p>
          <a:p>
            <a:pPr>
              <a:lnSpc>
                <a:spcPct val="150000"/>
              </a:lnSpc>
              <a:defRPr/>
            </a:pPr>
            <a:r>
              <a:rPr lang="en-US" sz="1800" i="1" dirty="0" err="1">
                <a:latin typeface="Times New Roman" pitchFamily="18" charset="0"/>
                <a:cs typeface="Times New Roman" pitchFamily="18" charset="0"/>
              </a:rPr>
              <a:t>Metarhizum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– may not be from insect origin, soil root interphase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St. Leger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2011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)-  </a:t>
            </a:r>
            <a:r>
              <a:rPr lang="en-US" sz="1800" dirty="0">
                <a:solidFill>
                  <a:srgbClr val="28B521"/>
                </a:solidFill>
                <a:latin typeface="Times New Roman" pitchFamily="18" charset="0"/>
                <a:cs typeface="Times New Roman" pitchFamily="18" charset="0"/>
              </a:rPr>
              <a:t>Green </a:t>
            </a:r>
            <a:r>
              <a:rPr lang="en-US" sz="1800" dirty="0" err="1">
                <a:solidFill>
                  <a:srgbClr val="28B521"/>
                </a:solidFill>
                <a:latin typeface="Times New Roman" pitchFamily="18" charset="0"/>
                <a:cs typeface="Times New Roman" pitchFamily="18" charset="0"/>
              </a:rPr>
              <a:t>muscardine</a:t>
            </a:r>
            <a:r>
              <a:rPr lang="en-US" sz="1800" dirty="0">
                <a:solidFill>
                  <a:srgbClr val="28B521"/>
                </a:solidFill>
                <a:latin typeface="Times New Roman" pitchFamily="18" charset="0"/>
                <a:cs typeface="Times New Roman" pitchFamily="18" charset="0"/>
              </a:rPr>
              <a:t> fungi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Coleoptera</a:t>
            </a:r>
            <a:r>
              <a:rPr lang="en-US" sz="1800" dirty="0">
                <a:solidFill>
                  <a:srgbClr val="28B52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Williams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2013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Diptera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Kim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Lepidoptera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Ramzi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Zibaee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., 2014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Hemiptera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Lacey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2011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Thysanoptera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Wu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., 2013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1524000" y="0"/>
            <a:ext cx="9144000" cy="1219200"/>
            <a:chOff x="401" y="399"/>
            <a:chExt cx="9143599" cy="990202"/>
          </a:xfrm>
        </p:grpSpPr>
        <p:sp>
          <p:nvSpPr>
            <p:cNvPr id="5" name="Rectangle 4"/>
            <p:cNvSpPr/>
            <p:nvPr/>
          </p:nvSpPr>
          <p:spPr>
            <a:xfrm>
              <a:off x="401" y="229899"/>
              <a:ext cx="9143599" cy="760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153443" y="214427"/>
              <a:ext cx="428606" cy="21402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153443" y="399"/>
              <a:ext cx="428606" cy="2140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78" y="214427"/>
              <a:ext cx="428606" cy="21402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78" y="399"/>
              <a:ext cx="428606" cy="2140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Entomopathogenic fungi</a:t>
            </a:r>
          </a:p>
        </p:txBody>
      </p:sp>
      <p:sp>
        <p:nvSpPr>
          <p:cNvPr id="9221" name="Slide Number Placeholder 9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492876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D915CA20-C74B-40D2-9CB0-3DF493B8386B}" type="slidenum">
              <a:rPr lang="en-US" altLang="en-US" sz="1200" b="1"/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en-US" altLang="en-US" sz="1200" b="1"/>
          </a:p>
        </p:txBody>
      </p:sp>
      <p:pic>
        <p:nvPicPr>
          <p:cNvPr id="9222" name="Picture 2" descr="http://agritech.tnau.ac.in/crop_protection/images/grain/weev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8"/>
          <a:stretch>
            <a:fillRect/>
          </a:stretch>
        </p:blipFill>
        <p:spPr bwMode="auto">
          <a:xfrm>
            <a:off x="1791494" y="4763294"/>
            <a:ext cx="16081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3962400" y="6553200"/>
            <a:ext cx="59436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http://agritech.tnau.ac.in/crop_protection/crop_prot_crop_sto_insect.html</a:t>
            </a:r>
          </a:p>
        </p:txBody>
      </p:sp>
      <p:pic>
        <p:nvPicPr>
          <p:cNvPr id="9224" name="Picture 2" descr="http://agritech.tnau.ac.in/crop_protection/images/agri_index_images_pest/8_benga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20000"/>
          <a:stretch>
            <a:fillRect/>
          </a:stretch>
        </p:blipFill>
        <p:spPr bwMode="auto">
          <a:xfrm>
            <a:off x="3686175" y="4763294"/>
            <a:ext cx="2209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6" descr="http://agritech.tnau.ac.in/crop_protection/images/agri_index_images_pest/9_cowpe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3200" b="7201"/>
          <a:stretch>
            <a:fillRect/>
          </a:stretch>
        </p:blipFill>
        <p:spPr bwMode="auto">
          <a:xfrm>
            <a:off x="8467725" y="4565650"/>
            <a:ext cx="190500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8" descr="http://agritech.tnau.ac.in/crop_protection/images/agri_index_images_pest/3_maiz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7"/>
          <a:stretch>
            <a:fillRect/>
          </a:stretch>
        </p:blipFill>
        <p:spPr bwMode="auto">
          <a:xfrm>
            <a:off x="6200775" y="4572000"/>
            <a:ext cx="1981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62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916851-2EC0-4FCC-813E-2ED1964E52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13" y="4968876"/>
            <a:ext cx="155416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0" y="1304926"/>
            <a:ext cx="17145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863" y="3022600"/>
            <a:ext cx="161925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9715500" y="2584450"/>
            <a:ext cx="152400" cy="381000"/>
          </a:xfrm>
          <a:prstGeom prst="downArrow">
            <a:avLst/>
          </a:prstGeom>
          <a:solidFill>
            <a:srgbClr val="28B521"/>
          </a:solidFill>
          <a:ln w="19050">
            <a:solidFill>
              <a:srgbClr val="28B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srgbClr val="FF0066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24000" y="134939"/>
            <a:ext cx="9144000" cy="649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95489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705976" y="0"/>
            <a:ext cx="447675" cy="3238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50" name="Title 1"/>
          <p:cNvSpPr txBox="1">
            <a:spLocks/>
          </p:cNvSpPr>
          <p:nvPr/>
        </p:nvSpPr>
        <p:spPr bwMode="auto">
          <a:xfrm>
            <a:off x="1957388" y="260350"/>
            <a:ext cx="82296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Entomopathogenic Fungi Life Cycle</a:t>
            </a:r>
          </a:p>
        </p:txBody>
      </p:sp>
      <p:pic>
        <p:nvPicPr>
          <p:cNvPr id="10251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1304925"/>
            <a:ext cx="3487738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524001" y="534988"/>
            <a:ext cx="4276725" cy="518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2. Spore adherence </a:t>
            </a:r>
          </a:p>
          <a:p>
            <a:pPr marL="571500" indent="-571500">
              <a:lnSpc>
                <a:spcPct val="150000"/>
              </a:lnSpc>
              <a:buNone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18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Hydrophobins</a:t>
            </a:r>
            <a:r>
              <a:rPr lang="en-US" sz="1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8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adhesins</a:t>
            </a:r>
            <a:r>
              <a:rPr lang="en-US" sz="1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(Zhang </a:t>
            </a:r>
            <a:r>
              <a:rPr lang="en-US" sz="18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2011)</a:t>
            </a:r>
          </a:p>
          <a:p>
            <a:pPr marL="236538" indent="-236538">
              <a:lnSpc>
                <a:spcPct val="150000"/>
              </a:lnSpc>
              <a:buNone/>
              <a:defRPr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1800" b="1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Appressorium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formation and </a:t>
            </a:r>
            <a:r>
              <a:rPr lang="en-US" sz="1800" b="1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Epicuticule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penetration</a:t>
            </a:r>
          </a:p>
          <a:p>
            <a:pPr marL="571500" indent="-571500">
              <a:lnSpc>
                <a:spcPct val="150000"/>
              </a:lnSpc>
              <a:buNone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MAPK (Zhang </a:t>
            </a:r>
            <a:r>
              <a:rPr lang="en-US" sz="1800" i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al.,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2010)</a:t>
            </a:r>
          </a:p>
          <a:p>
            <a:pPr marL="571500" indent="-571500">
              <a:lnSpc>
                <a:spcPct val="150000"/>
              </a:lnSpc>
              <a:buNone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Cytochrome P450 (CYP52X1)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Cuticle penetration</a:t>
            </a:r>
          </a:p>
          <a:p>
            <a:pPr marL="571500" indent="-571500">
              <a:lnSpc>
                <a:spcPct val="150000"/>
              </a:lnSpc>
              <a:buNone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Chitinases</a:t>
            </a:r>
            <a:r>
              <a:rPr lang="en-US" sz="1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(CHIT1), proteases (PR1 and PR2)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1800" b="1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Blastospores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formation-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Hemolymph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9691688" y="4387850"/>
            <a:ext cx="152400" cy="381000"/>
          </a:xfrm>
          <a:prstGeom prst="downArrow">
            <a:avLst/>
          </a:prstGeom>
          <a:solidFill>
            <a:srgbClr val="28B521"/>
          </a:solidFill>
          <a:ln w="19050">
            <a:solidFill>
              <a:srgbClr val="28B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minar on entomopathogenic fung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7" y="524161"/>
            <a:ext cx="6095826" cy="45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omopathogenic Fungi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58" y="1438720"/>
            <a:ext cx="5253707" cy="36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1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37EE5CA5E964792EED009A2E52222" ma:contentTypeVersion="4" ma:contentTypeDescription="Create a new document." ma:contentTypeScope="" ma:versionID="01391bdcb35bb108d2dd061a93353ba9">
  <xsd:schema xmlns:xsd="http://www.w3.org/2001/XMLSchema" xmlns:xs="http://www.w3.org/2001/XMLSchema" xmlns:p="http://schemas.microsoft.com/office/2006/metadata/properties" xmlns:ns2="edff0d5a-64e9-418d-a719-b34c8b9e8d20" targetNamespace="http://schemas.microsoft.com/office/2006/metadata/properties" ma:root="true" ma:fieldsID="f1112a814c597201ed12f296afa80098" ns2:_="">
    <xsd:import namespace="edff0d5a-64e9-418d-a719-b34c8b9e8d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f0d5a-64e9-418d-a719-b34c8b9e8d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ABEB5A-34CE-4DD7-8CFC-617F8EB302D1}"/>
</file>

<file path=customXml/itemProps2.xml><?xml version="1.0" encoding="utf-8"?>
<ds:datastoreItem xmlns:ds="http://schemas.openxmlformats.org/officeDocument/2006/customXml" ds:itemID="{F888CEE7-6A7C-4B64-9CA5-369E4993BF07}"/>
</file>

<file path=customXml/itemProps3.xml><?xml version="1.0" encoding="utf-8"?>
<ds:datastoreItem xmlns:ds="http://schemas.openxmlformats.org/officeDocument/2006/customXml" ds:itemID="{24CC03CA-2043-460A-A5CD-5DFCFEA2F227}"/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2031</Words>
  <Application>Microsoft Office PowerPoint</Application>
  <PresentationFormat>Widescreen</PresentationFormat>
  <Paragraphs>320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</vt:lpstr>
      <vt:lpstr>Calibri</vt:lpstr>
      <vt:lpstr>Calibri Light</vt:lpstr>
      <vt:lpstr>Century Schoolbook</vt:lpstr>
      <vt:lpstr>Mangal</vt:lpstr>
      <vt:lpstr>Symbol</vt:lpstr>
      <vt:lpstr>Times New Roman</vt:lpstr>
      <vt:lpstr>Wingdings</vt:lpstr>
      <vt:lpstr>Office Theme</vt:lpstr>
      <vt:lpstr>Entomopathogenic Fungi</vt:lpstr>
      <vt:lpstr>Introduction</vt:lpstr>
      <vt:lpstr>Introduction</vt:lpstr>
      <vt:lpstr>Why Biocontrol</vt:lpstr>
      <vt:lpstr>POTENTIAL AND STATUS OF EPF</vt:lpstr>
      <vt:lpstr>PowerPoint Presentation</vt:lpstr>
      <vt:lpstr>Entomopathogenic fungi</vt:lpstr>
      <vt:lpstr>PowerPoint Presentation</vt:lpstr>
      <vt:lpstr>PowerPoint Presentation</vt:lpstr>
      <vt:lpstr>PowerPoint Presentation</vt:lpstr>
      <vt:lpstr>Major areas</vt:lpstr>
      <vt:lpstr>Mass production</vt:lpstr>
      <vt:lpstr>Mass production – B. bassiana</vt:lpstr>
      <vt:lpstr>Mass production – M. anisopliae</vt:lpstr>
      <vt:lpstr>Mass production – B. bassiana</vt:lpstr>
      <vt:lpstr>Formulation and Application of Mycoinsecticides</vt:lpstr>
      <vt:lpstr> Formulation of the mass produced conidia</vt:lpstr>
      <vt:lpstr>PowerPoint Presentation</vt:lpstr>
      <vt:lpstr>Bioactives from EPF</vt:lpstr>
      <vt:lpstr>Mycotoxins from Metarhizium Species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β-BUTX Lqq1a-Scorpion neurotoxin</vt:lpstr>
      <vt:lpstr>Engineering entomopathogenic fungi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of Entomopathogenic fungi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Entomopathogenic Fungi</dc:title>
  <dc:creator>User</dc:creator>
  <cp:lastModifiedBy>IITG</cp:lastModifiedBy>
  <cp:revision>18</cp:revision>
  <dcterms:created xsi:type="dcterms:W3CDTF">2021-03-17T06:18:39Z</dcterms:created>
  <dcterms:modified xsi:type="dcterms:W3CDTF">2024-01-18T07:34:21Z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0x01010019837EE5CA5E964792EED009A2E52222</vt:lpwstr>
  </property>
</Properties>
</file>